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1" r:id="rId2"/>
    <p:sldId id="262" r:id="rId3"/>
    <p:sldId id="360" r:id="rId4"/>
    <p:sldId id="368" r:id="rId5"/>
    <p:sldId id="366" r:id="rId6"/>
    <p:sldId id="367" r:id="rId7"/>
    <p:sldId id="373" r:id="rId8"/>
    <p:sldId id="374" r:id="rId9"/>
    <p:sldId id="390" r:id="rId10"/>
    <p:sldId id="364" r:id="rId11"/>
    <p:sldId id="369" r:id="rId12"/>
    <p:sldId id="375" r:id="rId13"/>
    <p:sldId id="377" r:id="rId14"/>
    <p:sldId id="378" r:id="rId15"/>
    <p:sldId id="391" r:id="rId16"/>
    <p:sldId id="380" r:id="rId17"/>
    <p:sldId id="385" r:id="rId18"/>
    <p:sldId id="394" r:id="rId19"/>
    <p:sldId id="395" r:id="rId20"/>
    <p:sldId id="396" r:id="rId21"/>
    <p:sldId id="397" r:id="rId22"/>
    <p:sldId id="401" r:id="rId23"/>
    <p:sldId id="392" r:id="rId24"/>
    <p:sldId id="382" r:id="rId25"/>
    <p:sldId id="388" r:id="rId26"/>
    <p:sldId id="389" r:id="rId27"/>
    <p:sldId id="393" r:id="rId28"/>
    <p:sldId id="384" r:id="rId29"/>
    <p:sldId id="386" r:id="rId30"/>
    <p:sldId id="359" r:id="rId31"/>
    <p:sldId id="34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0"/>
    <p:restoredTop sz="81040" autoAdjust="0"/>
  </p:normalViewPr>
  <p:slideViewPr>
    <p:cSldViewPr snapToGrid="0" snapToObjects="1">
      <p:cViewPr varScale="1">
        <p:scale>
          <a:sx n="139" d="100"/>
          <a:sy n="139" d="100"/>
        </p:scale>
        <p:origin x="2064"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171B0E-E490-499A-AE97-1C81BF25153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ED641BF-CE39-421D-B70D-5ABC084A7BA1}">
      <dgm:prSet/>
      <dgm:spPr>
        <a:solidFill>
          <a:schemeClr val="tx1">
            <a:lumMod val="75000"/>
            <a:lumOff val="25000"/>
          </a:schemeClr>
        </a:solidFill>
      </dgm:spPr>
      <dgm:t>
        <a:bodyPr/>
        <a:lstStyle/>
        <a:p>
          <a:r>
            <a:rPr lang="en-ID" b="1"/>
            <a:t>General Purposes</a:t>
          </a:r>
          <a:endParaRPr lang="en-US"/>
        </a:p>
      </dgm:t>
    </dgm:pt>
    <dgm:pt modelId="{DC76B59C-884D-46F2-92F0-3F1E90B5CD1B}" type="parTrans" cxnId="{62DB8DDC-511F-4051-8EBD-27EED9160FCE}">
      <dgm:prSet/>
      <dgm:spPr/>
      <dgm:t>
        <a:bodyPr/>
        <a:lstStyle/>
        <a:p>
          <a:endParaRPr lang="en-US"/>
        </a:p>
      </dgm:t>
    </dgm:pt>
    <dgm:pt modelId="{37DB443B-BA49-4332-85A1-18AFED871CBD}" type="sibTrans" cxnId="{62DB8DDC-511F-4051-8EBD-27EED9160FCE}">
      <dgm:prSet/>
      <dgm:spPr/>
      <dgm:t>
        <a:bodyPr/>
        <a:lstStyle/>
        <a:p>
          <a:endParaRPr lang="en-US"/>
        </a:p>
      </dgm:t>
    </dgm:pt>
    <dgm:pt modelId="{789CEE6F-7D89-4610-AB6D-28EFE928DEE1}">
      <dgm:prSet/>
      <dgm:spPr/>
      <dgm:t>
        <a:bodyPr/>
        <a:lstStyle/>
        <a:p>
          <a:r>
            <a:rPr lang="en-ID"/>
            <a:t>WEKA</a:t>
          </a:r>
          <a:endParaRPr lang="en-US"/>
        </a:p>
      </dgm:t>
    </dgm:pt>
    <dgm:pt modelId="{2D3FBA18-436A-4C27-82E8-8E01490248B8}" type="parTrans" cxnId="{F781A90F-37CD-477F-B216-C9BC80B89CE5}">
      <dgm:prSet/>
      <dgm:spPr/>
      <dgm:t>
        <a:bodyPr/>
        <a:lstStyle/>
        <a:p>
          <a:endParaRPr lang="en-US"/>
        </a:p>
      </dgm:t>
    </dgm:pt>
    <dgm:pt modelId="{28739FDC-6CA8-4EFC-B599-C7E5C8FE1F07}" type="sibTrans" cxnId="{F781A90F-37CD-477F-B216-C9BC80B89CE5}">
      <dgm:prSet/>
      <dgm:spPr/>
      <dgm:t>
        <a:bodyPr/>
        <a:lstStyle/>
        <a:p>
          <a:endParaRPr lang="en-US"/>
        </a:p>
      </dgm:t>
    </dgm:pt>
    <dgm:pt modelId="{26983AE3-64B4-4BB5-BED2-EC9AE1378FF8}">
      <dgm:prSet/>
      <dgm:spPr/>
      <dgm:t>
        <a:bodyPr/>
        <a:lstStyle/>
        <a:p>
          <a:r>
            <a:rPr lang="en-ID"/>
            <a:t>Spider</a:t>
          </a:r>
          <a:endParaRPr lang="en-US"/>
        </a:p>
      </dgm:t>
    </dgm:pt>
    <dgm:pt modelId="{F646F2FB-FA74-4DC6-A49F-81667537A6D8}" type="parTrans" cxnId="{E5F588F3-C381-4901-92C9-8F079E3547C3}">
      <dgm:prSet/>
      <dgm:spPr/>
      <dgm:t>
        <a:bodyPr/>
        <a:lstStyle/>
        <a:p>
          <a:endParaRPr lang="en-US"/>
        </a:p>
      </dgm:t>
    </dgm:pt>
    <dgm:pt modelId="{51BAC156-79DA-4535-BF91-4820988C1A8E}" type="sibTrans" cxnId="{E5F588F3-C381-4901-92C9-8F079E3547C3}">
      <dgm:prSet/>
      <dgm:spPr/>
      <dgm:t>
        <a:bodyPr/>
        <a:lstStyle/>
        <a:p>
          <a:endParaRPr lang="en-US"/>
        </a:p>
      </dgm:t>
    </dgm:pt>
    <dgm:pt modelId="{56569CEF-1AA6-449B-AE5C-37E869E2BD21}">
      <dgm:prSet/>
      <dgm:spPr/>
      <dgm:t>
        <a:bodyPr/>
        <a:lstStyle/>
        <a:p>
          <a:r>
            <a:rPr lang="en-ID"/>
            <a:t>Cluster</a:t>
          </a:r>
          <a:endParaRPr lang="en-US"/>
        </a:p>
      </dgm:t>
    </dgm:pt>
    <dgm:pt modelId="{FAB2C39B-1418-4C8A-844C-26C9CE11EA01}" type="parTrans" cxnId="{B53F760E-175E-467A-B253-A0E4C1A1056A}">
      <dgm:prSet/>
      <dgm:spPr/>
      <dgm:t>
        <a:bodyPr/>
        <a:lstStyle/>
        <a:p>
          <a:endParaRPr lang="en-US"/>
        </a:p>
      </dgm:t>
    </dgm:pt>
    <dgm:pt modelId="{321FF0C0-40F2-4284-A528-16D35684B0EE}" type="sibTrans" cxnId="{B53F760E-175E-467A-B253-A0E4C1A1056A}">
      <dgm:prSet/>
      <dgm:spPr/>
      <dgm:t>
        <a:bodyPr/>
        <a:lstStyle/>
        <a:p>
          <a:endParaRPr lang="en-US"/>
        </a:p>
      </dgm:t>
    </dgm:pt>
    <dgm:pt modelId="{60B37516-2029-4A35-80A3-0BD1F4973908}">
      <dgm:prSet/>
      <dgm:spPr/>
      <dgm:t>
        <a:bodyPr/>
        <a:lstStyle/>
        <a:p>
          <a:r>
            <a:rPr lang="en-ID"/>
            <a:t>ELKI</a:t>
          </a:r>
          <a:endParaRPr lang="en-US"/>
        </a:p>
      </dgm:t>
    </dgm:pt>
    <dgm:pt modelId="{F50B40F1-9565-4676-B554-4F0EFBF598B9}" type="parTrans" cxnId="{F427ED61-8E86-41F9-B54D-4888D3E2A109}">
      <dgm:prSet/>
      <dgm:spPr/>
      <dgm:t>
        <a:bodyPr/>
        <a:lstStyle/>
        <a:p>
          <a:endParaRPr lang="en-US"/>
        </a:p>
      </dgm:t>
    </dgm:pt>
    <dgm:pt modelId="{AC78D347-A08B-41D1-8979-A10AFA7FB667}" type="sibTrans" cxnId="{F427ED61-8E86-41F9-B54D-4888D3E2A109}">
      <dgm:prSet/>
      <dgm:spPr/>
      <dgm:t>
        <a:bodyPr/>
        <a:lstStyle/>
        <a:p>
          <a:endParaRPr lang="en-US"/>
        </a:p>
      </dgm:t>
    </dgm:pt>
    <dgm:pt modelId="{0AE63BF9-7AF5-4ED9-93EA-1F18C49377D9}">
      <dgm:prSet/>
      <dgm:spPr>
        <a:solidFill>
          <a:schemeClr val="tx1">
            <a:lumMod val="75000"/>
            <a:lumOff val="25000"/>
          </a:schemeClr>
        </a:solidFill>
      </dgm:spPr>
      <dgm:t>
        <a:bodyPr/>
        <a:lstStyle/>
        <a:p>
          <a:r>
            <a:rPr lang="en-ID" b="1"/>
            <a:t>Specialized</a:t>
          </a:r>
          <a:endParaRPr lang="en-US"/>
        </a:p>
      </dgm:t>
    </dgm:pt>
    <dgm:pt modelId="{0E25CB55-805A-4A7A-A044-50E7B93F3D7C}" type="parTrans" cxnId="{E39AAE8C-A556-4FD5-BF5C-DD932EFCA776}">
      <dgm:prSet/>
      <dgm:spPr/>
      <dgm:t>
        <a:bodyPr/>
        <a:lstStyle/>
        <a:p>
          <a:endParaRPr lang="en-US"/>
        </a:p>
      </dgm:t>
    </dgm:pt>
    <dgm:pt modelId="{EF97ECA4-2544-4806-BBB9-4C3E9ED88C6A}" type="sibTrans" cxnId="{E39AAE8C-A556-4FD5-BF5C-DD932EFCA776}">
      <dgm:prSet/>
      <dgm:spPr/>
      <dgm:t>
        <a:bodyPr/>
        <a:lstStyle/>
        <a:p>
          <a:endParaRPr lang="en-US"/>
        </a:p>
      </dgm:t>
    </dgm:pt>
    <dgm:pt modelId="{18A66444-2179-4F64-BF8A-5B0E168DF5BD}">
      <dgm:prSet/>
      <dgm:spPr/>
      <dgm:t>
        <a:bodyPr/>
        <a:lstStyle/>
        <a:p>
          <a:r>
            <a:rPr lang="en-ID"/>
            <a:t>OpenSubspace (Subspace Algorithm)</a:t>
          </a:r>
          <a:endParaRPr lang="en-US"/>
        </a:p>
      </dgm:t>
    </dgm:pt>
    <dgm:pt modelId="{0CA0B85B-746F-4B9F-8E60-5C4CD70771B0}" type="parTrans" cxnId="{A9456F74-62B3-4050-92CD-D1EC839CA658}">
      <dgm:prSet/>
      <dgm:spPr/>
      <dgm:t>
        <a:bodyPr/>
        <a:lstStyle/>
        <a:p>
          <a:endParaRPr lang="en-US"/>
        </a:p>
      </dgm:t>
    </dgm:pt>
    <dgm:pt modelId="{1177EDDE-054A-4565-8735-943CA6467EEC}" type="sibTrans" cxnId="{A9456F74-62B3-4050-92CD-D1EC839CA658}">
      <dgm:prSet/>
      <dgm:spPr/>
      <dgm:t>
        <a:bodyPr/>
        <a:lstStyle/>
        <a:p>
          <a:endParaRPr lang="en-US"/>
        </a:p>
      </dgm:t>
    </dgm:pt>
    <dgm:pt modelId="{CF8184F4-A825-4782-B8FA-58E5714201B5}">
      <dgm:prSet/>
      <dgm:spPr/>
      <dgm:t>
        <a:bodyPr/>
        <a:lstStyle/>
        <a:p>
          <a:r>
            <a:rPr lang="en-ID"/>
            <a:t>cross-bow (Text Data Clustering) </a:t>
          </a:r>
          <a:endParaRPr lang="en-US"/>
        </a:p>
      </dgm:t>
    </dgm:pt>
    <dgm:pt modelId="{289C9D57-CBDA-494B-A77F-933C099A5195}" type="parTrans" cxnId="{C965013E-68E0-403E-8039-B8449C4087F7}">
      <dgm:prSet/>
      <dgm:spPr/>
      <dgm:t>
        <a:bodyPr/>
        <a:lstStyle/>
        <a:p>
          <a:endParaRPr lang="en-US"/>
        </a:p>
      </dgm:t>
    </dgm:pt>
    <dgm:pt modelId="{9A453993-1372-4FC1-BF5D-68D0AEFEAFB8}" type="sibTrans" cxnId="{C965013E-68E0-403E-8039-B8449C4087F7}">
      <dgm:prSet/>
      <dgm:spPr/>
      <dgm:t>
        <a:bodyPr/>
        <a:lstStyle/>
        <a:p>
          <a:endParaRPr lang="en-US"/>
        </a:p>
      </dgm:t>
    </dgm:pt>
    <dgm:pt modelId="{40F62ECA-4159-46A0-9235-0E79CF8DF18E}">
      <dgm:prSet/>
      <dgm:spPr/>
      <dgm:t>
        <a:bodyPr/>
        <a:lstStyle/>
        <a:p>
          <a:r>
            <a:rPr lang="en-ID"/>
            <a:t>MALLET (Topic Modeling NLP)</a:t>
          </a:r>
          <a:endParaRPr lang="en-US"/>
        </a:p>
      </dgm:t>
    </dgm:pt>
    <dgm:pt modelId="{010E1B3C-E6A7-49F1-A81E-781424D112EB}" type="parTrans" cxnId="{6A20F605-A1F1-4949-9ECB-5DEAEA3F6FBE}">
      <dgm:prSet/>
      <dgm:spPr/>
      <dgm:t>
        <a:bodyPr/>
        <a:lstStyle/>
        <a:p>
          <a:endParaRPr lang="en-US"/>
        </a:p>
      </dgm:t>
    </dgm:pt>
    <dgm:pt modelId="{CA037360-D719-4B9B-A092-7CD55F6B4CE5}" type="sibTrans" cxnId="{6A20F605-A1F1-4949-9ECB-5DEAEA3F6FBE}">
      <dgm:prSet/>
      <dgm:spPr/>
      <dgm:t>
        <a:bodyPr/>
        <a:lstStyle/>
        <a:p>
          <a:endParaRPr lang="en-US"/>
        </a:p>
      </dgm:t>
    </dgm:pt>
    <dgm:pt modelId="{97693179-FF34-4698-B75C-2764843E2996}">
      <dgm:prSet/>
      <dgm:spPr/>
      <dgm:t>
        <a:bodyPr/>
        <a:lstStyle/>
        <a:p>
          <a:r>
            <a:rPr lang="en-ID"/>
            <a:t>CLUTO (High Dimensional Data)</a:t>
          </a:r>
          <a:endParaRPr lang="en-US"/>
        </a:p>
      </dgm:t>
    </dgm:pt>
    <dgm:pt modelId="{4D891978-3661-4B5A-AD39-BA8BE9D37F88}" type="parTrans" cxnId="{D884949B-6D21-4F5C-B0F3-37FC7F5D0CE7}">
      <dgm:prSet/>
      <dgm:spPr/>
      <dgm:t>
        <a:bodyPr/>
        <a:lstStyle/>
        <a:p>
          <a:endParaRPr lang="en-US"/>
        </a:p>
      </dgm:t>
    </dgm:pt>
    <dgm:pt modelId="{AC7D29B7-355B-40D5-A284-117E3C472B28}" type="sibTrans" cxnId="{D884949B-6D21-4F5C-B0F3-37FC7F5D0CE7}">
      <dgm:prSet/>
      <dgm:spPr/>
      <dgm:t>
        <a:bodyPr/>
        <a:lstStyle/>
        <a:p>
          <a:endParaRPr lang="en-US"/>
        </a:p>
      </dgm:t>
    </dgm:pt>
    <dgm:pt modelId="{3DFE1839-B165-45E7-B3F4-5F2AEA52ACAA}">
      <dgm:prSet/>
      <dgm:spPr/>
      <dgm:t>
        <a:bodyPr/>
        <a:lstStyle/>
        <a:p>
          <a:r>
            <a:rPr lang="en-ID"/>
            <a:t>Gait-CAD (Time-Series) </a:t>
          </a:r>
          <a:endParaRPr lang="en-US"/>
        </a:p>
      </dgm:t>
    </dgm:pt>
    <dgm:pt modelId="{0AAFFF0A-1E59-492E-94A3-EE0DFCE3DBAA}" type="parTrans" cxnId="{0DA475EF-D181-4C09-9D15-9A139BC2BCA9}">
      <dgm:prSet/>
      <dgm:spPr/>
      <dgm:t>
        <a:bodyPr/>
        <a:lstStyle/>
        <a:p>
          <a:endParaRPr lang="en-US"/>
        </a:p>
      </dgm:t>
    </dgm:pt>
    <dgm:pt modelId="{21D581D4-A8B0-4E11-A778-2D81262CC05D}" type="sibTrans" cxnId="{0DA475EF-D181-4C09-9D15-9A139BC2BCA9}">
      <dgm:prSet/>
      <dgm:spPr/>
      <dgm:t>
        <a:bodyPr/>
        <a:lstStyle/>
        <a:p>
          <a:endParaRPr lang="en-US"/>
        </a:p>
      </dgm:t>
    </dgm:pt>
    <dgm:pt modelId="{4AF2DF30-19DA-412E-8006-B47BCE336D90}">
      <dgm:prSet/>
      <dgm:spPr/>
      <dgm:t>
        <a:bodyPr/>
        <a:lstStyle/>
        <a:p>
          <a:r>
            <a:rPr lang="en-ID"/>
            <a:t>Cluster (Gene Expression)</a:t>
          </a:r>
          <a:endParaRPr lang="en-US"/>
        </a:p>
      </dgm:t>
    </dgm:pt>
    <dgm:pt modelId="{C243F210-EEBD-413C-BF7F-6429CBD58CAE}" type="parTrans" cxnId="{283864CB-5909-4210-9CF4-AABC2752B596}">
      <dgm:prSet/>
      <dgm:spPr/>
      <dgm:t>
        <a:bodyPr/>
        <a:lstStyle/>
        <a:p>
          <a:endParaRPr lang="en-US"/>
        </a:p>
      </dgm:t>
    </dgm:pt>
    <dgm:pt modelId="{52DACA36-31AE-4356-A625-FBDF528839CA}" type="sibTrans" cxnId="{283864CB-5909-4210-9CF4-AABC2752B596}">
      <dgm:prSet/>
      <dgm:spPr/>
      <dgm:t>
        <a:bodyPr/>
        <a:lstStyle/>
        <a:p>
          <a:endParaRPr lang="en-US"/>
        </a:p>
      </dgm:t>
    </dgm:pt>
    <dgm:pt modelId="{0A0A9FBB-0529-4C4E-9806-A6F6F2DF0EFA}">
      <dgm:prSet/>
      <dgm:spPr/>
      <dgm:t>
        <a:bodyPr/>
        <a:lstStyle/>
        <a:p>
          <a:r>
            <a:rPr lang="en-ID"/>
            <a:t>METIS (Graph Partitioning)</a:t>
          </a:r>
          <a:endParaRPr lang="en-US"/>
        </a:p>
      </dgm:t>
    </dgm:pt>
    <dgm:pt modelId="{815FC91A-763C-437D-A067-A49D7F82C9B3}" type="parTrans" cxnId="{78637402-D37D-4A60-94CB-E18E7FF9EA90}">
      <dgm:prSet/>
      <dgm:spPr/>
      <dgm:t>
        <a:bodyPr/>
        <a:lstStyle/>
        <a:p>
          <a:endParaRPr lang="en-US"/>
        </a:p>
      </dgm:t>
    </dgm:pt>
    <dgm:pt modelId="{A75BD843-09B4-4600-B5F1-73DB62855294}" type="sibTrans" cxnId="{78637402-D37D-4A60-94CB-E18E7FF9EA90}">
      <dgm:prSet/>
      <dgm:spPr/>
      <dgm:t>
        <a:bodyPr/>
        <a:lstStyle/>
        <a:p>
          <a:endParaRPr lang="en-US"/>
        </a:p>
      </dgm:t>
    </dgm:pt>
    <dgm:pt modelId="{4C6323D0-310F-423F-B3AC-257520FE8088}">
      <dgm:prSet/>
      <dgm:spPr/>
      <dgm:t>
        <a:bodyPr/>
        <a:lstStyle/>
        <a:p>
          <a:r>
            <a:rPr lang="en-ID"/>
            <a:t>CFinder (Nodes in Network)</a:t>
          </a:r>
          <a:endParaRPr lang="en-US"/>
        </a:p>
      </dgm:t>
    </dgm:pt>
    <dgm:pt modelId="{7D5587E4-B92B-4EBB-9B73-50249813B254}" type="parTrans" cxnId="{6C2DC9E7-02DD-496F-A0F8-FAD5978883FA}">
      <dgm:prSet/>
      <dgm:spPr/>
      <dgm:t>
        <a:bodyPr/>
        <a:lstStyle/>
        <a:p>
          <a:endParaRPr lang="en-US"/>
        </a:p>
      </dgm:t>
    </dgm:pt>
    <dgm:pt modelId="{AA7CD8F9-6095-475A-A4F0-FB1C4E4D9D9F}" type="sibTrans" cxnId="{6C2DC9E7-02DD-496F-A0F8-FAD5978883FA}">
      <dgm:prSet/>
      <dgm:spPr/>
      <dgm:t>
        <a:bodyPr/>
        <a:lstStyle/>
        <a:p>
          <a:endParaRPr lang="en-US"/>
        </a:p>
      </dgm:t>
    </dgm:pt>
    <dgm:pt modelId="{A02165A3-3F3A-B24B-844B-1DB370A77DB9}" type="pres">
      <dgm:prSet presAssocID="{CF171B0E-E490-499A-AE97-1C81BF251531}" presName="linear" presStyleCnt="0">
        <dgm:presLayoutVars>
          <dgm:animLvl val="lvl"/>
          <dgm:resizeHandles val="exact"/>
        </dgm:presLayoutVars>
      </dgm:prSet>
      <dgm:spPr/>
    </dgm:pt>
    <dgm:pt modelId="{AEF87FAE-9625-CE4C-8522-9372E73CC1FC}" type="pres">
      <dgm:prSet presAssocID="{FED641BF-CE39-421D-B70D-5ABC084A7BA1}" presName="parentText" presStyleLbl="node1" presStyleIdx="0" presStyleCnt="2">
        <dgm:presLayoutVars>
          <dgm:chMax val="0"/>
          <dgm:bulletEnabled val="1"/>
        </dgm:presLayoutVars>
      </dgm:prSet>
      <dgm:spPr/>
    </dgm:pt>
    <dgm:pt modelId="{3CC437C3-CA9F-2742-BC54-D0607662762E}" type="pres">
      <dgm:prSet presAssocID="{FED641BF-CE39-421D-B70D-5ABC084A7BA1}" presName="childText" presStyleLbl="revTx" presStyleIdx="0" presStyleCnt="2">
        <dgm:presLayoutVars>
          <dgm:bulletEnabled val="1"/>
        </dgm:presLayoutVars>
      </dgm:prSet>
      <dgm:spPr/>
    </dgm:pt>
    <dgm:pt modelId="{8328E093-9A52-2742-A039-BFC14EF794EE}" type="pres">
      <dgm:prSet presAssocID="{0AE63BF9-7AF5-4ED9-93EA-1F18C49377D9}" presName="parentText" presStyleLbl="node1" presStyleIdx="1" presStyleCnt="2">
        <dgm:presLayoutVars>
          <dgm:chMax val="0"/>
          <dgm:bulletEnabled val="1"/>
        </dgm:presLayoutVars>
      </dgm:prSet>
      <dgm:spPr/>
    </dgm:pt>
    <dgm:pt modelId="{BF0B640B-4ACF-314E-8B79-27860C5899DB}" type="pres">
      <dgm:prSet presAssocID="{0AE63BF9-7AF5-4ED9-93EA-1F18C49377D9}" presName="childText" presStyleLbl="revTx" presStyleIdx="1" presStyleCnt="2">
        <dgm:presLayoutVars>
          <dgm:bulletEnabled val="1"/>
        </dgm:presLayoutVars>
      </dgm:prSet>
      <dgm:spPr/>
    </dgm:pt>
  </dgm:ptLst>
  <dgm:cxnLst>
    <dgm:cxn modelId="{78637402-D37D-4A60-94CB-E18E7FF9EA90}" srcId="{0AE63BF9-7AF5-4ED9-93EA-1F18C49377D9}" destId="{0A0A9FBB-0529-4C4E-9806-A6F6F2DF0EFA}" srcOrd="6" destOrd="0" parTransId="{815FC91A-763C-437D-A067-A49D7F82C9B3}" sibTransId="{A75BD843-09B4-4600-B5F1-73DB62855294}"/>
    <dgm:cxn modelId="{6A20F605-A1F1-4949-9ECB-5DEAEA3F6FBE}" srcId="{0AE63BF9-7AF5-4ED9-93EA-1F18C49377D9}" destId="{40F62ECA-4159-46A0-9235-0E79CF8DF18E}" srcOrd="2" destOrd="0" parTransId="{010E1B3C-E6A7-49F1-A81E-781424D112EB}" sibTransId="{CA037360-D719-4B9B-A092-7CD55F6B4CE5}"/>
    <dgm:cxn modelId="{B53F760E-175E-467A-B253-A0E4C1A1056A}" srcId="{FED641BF-CE39-421D-B70D-5ABC084A7BA1}" destId="{56569CEF-1AA6-449B-AE5C-37E869E2BD21}" srcOrd="2" destOrd="0" parTransId="{FAB2C39B-1418-4C8A-844C-26C9CE11EA01}" sibTransId="{321FF0C0-40F2-4284-A528-16D35684B0EE}"/>
    <dgm:cxn modelId="{F781A90F-37CD-477F-B216-C9BC80B89CE5}" srcId="{FED641BF-CE39-421D-B70D-5ABC084A7BA1}" destId="{789CEE6F-7D89-4610-AB6D-28EFE928DEE1}" srcOrd="0" destOrd="0" parTransId="{2D3FBA18-436A-4C27-82E8-8E01490248B8}" sibTransId="{28739FDC-6CA8-4EFC-B599-C7E5C8FE1F07}"/>
    <dgm:cxn modelId="{10362D13-8AF7-D947-B675-F5E87D706F73}" type="presOf" srcId="{18A66444-2179-4F64-BF8A-5B0E168DF5BD}" destId="{BF0B640B-4ACF-314E-8B79-27860C5899DB}" srcOrd="0" destOrd="0" presId="urn:microsoft.com/office/officeart/2005/8/layout/vList2"/>
    <dgm:cxn modelId="{503BBB15-D3DD-E942-BE4C-26A5878D0B6E}" type="presOf" srcId="{CF8184F4-A825-4782-B8FA-58E5714201B5}" destId="{BF0B640B-4ACF-314E-8B79-27860C5899DB}" srcOrd="0" destOrd="1" presId="urn:microsoft.com/office/officeart/2005/8/layout/vList2"/>
    <dgm:cxn modelId="{72D57716-1ADE-2E4A-B53E-B4616A02CF3F}" type="presOf" srcId="{0AE63BF9-7AF5-4ED9-93EA-1F18C49377D9}" destId="{8328E093-9A52-2742-A039-BFC14EF794EE}" srcOrd="0" destOrd="0" presId="urn:microsoft.com/office/officeart/2005/8/layout/vList2"/>
    <dgm:cxn modelId="{55224B1B-FDCE-3846-B0ED-2EAF0EEBB492}" type="presOf" srcId="{40F62ECA-4159-46A0-9235-0E79CF8DF18E}" destId="{BF0B640B-4ACF-314E-8B79-27860C5899DB}" srcOrd="0" destOrd="2" presId="urn:microsoft.com/office/officeart/2005/8/layout/vList2"/>
    <dgm:cxn modelId="{31826F22-1690-EF42-A07A-94434FA51F99}" type="presOf" srcId="{4AF2DF30-19DA-412E-8006-B47BCE336D90}" destId="{BF0B640B-4ACF-314E-8B79-27860C5899DB}" srcOrd="0" destOrd="5" presId="urn:microsoft.com/office/officeart/2005/8/layout/vList2"/>
    <dgm:cxn modelId="{C965013E-68E0-403E-8039-B8449C4087F7}" srcId="{0AE63BF9-7AF5-4ED9-93EA-1F18C49377D9}" destId="{CF8184F4-A825-4782-B8FA-58E5714201B5}" srcOrd="1" destOrd="0" parTransId="{289C9D57-CBDA-494B-A77F-933C099A5195}" sibTransId="{9A453993-1372-4FC1-BF5D-68D0AEFEAFB8}"/>
    <dgm:cxn modelId="{B1A1753F-BB50-F045-8610-643719BD38E6}" type="presOf" srcId="{FED641BF-CE39-421D-B70D-5ABC084A7BA1}" destId="{AEF87FAE-9625-CE4C-8522-9372E73CC1FC}" srcOrd="0" destOrd="0" presId="urn:microsoft.com/office/officeart/2005/8/layout/vList2"/>
    <dgm:cxn modelId="{3D9FD461-C0CC-3F49-8759-92B66F816311}" type="presOf" srcId="{3DFE1839-B165-45E7-B3F4-5F2AEA52ACAA}" destId="{BF0B640B-4ACF-314E-8B79-27860C5899DB}" srcOrd="0" destOrd="4" presId="urn:microsoft.com/office/officeart/2005/8/layout/vList2"/>
    <dgm:cxn modelId="{F427ED61-8E86-41F9-B54D-4888D3E2A109}" srcId="{FED641BF-CE39-421D-B70D-5ABC084A7BA1}" destId="{60B37516-2029-4A35-80A3-0BD1F4973908}" srcOrd="3" destOrd="0" parTransId="{F50B40F1-9565-4676-B554-4F0EFBF598B9}" sibTransId="{AC78D347-A08B-41D1-8979-A10AFA7FB667}"/>
    <dgm:cxn modelId="{D1458C6F-D000-4141-BE7C-90D70C4F7AC2}" type="presOf" srcId="{56569CEF-1AA6-449B-AE5C-37E869E2BD21}" destId="{3CC437C3-CA9F-2742-BC54-D0607662762E}" srcOrd="0" destOrd="2" presId="urn:microsoft.com/office/officeart/2005/8/layout/vList2"/>
    <dgm:cxn modelId="{A9456F74-62B3-4050-92CD-D1EC839CA658}" srcId="{0AE63BF9-7AF5-4ED9-93EA-1F18C49377D9}" destId="{18A66444-2179-4F64-BF8A-5B0E168DF5BD}" srcOrd="0" destOrd="0" parTransId="{0CA0B85B-746F-4B9F-8E60-5C4CD70771B0}" sibTransId="{1177EDDE-054A-4565-8735-943CA6467EEC}"/>
    <dgm:cxn modelId="{E39AAE8C-A556-4FD5-BF5C-DD932EFCA776}" srcId="{CF171B0E-E490-499A-AE97-1C81BF251531}" destId="{0AE63BF9-7AF5-4ED9-93EA-1F18C49377D9}" srcOrd="1" destOrd="0" parTransId="{0E25CB55-805A-4A7A-A044-50E7B93F3D7C}" sibTransId="{EF97ECA4-2544-4806-BBB9-4C3E9ED88C6A}"/>
    <dgm:cxn modelId="{301EAB98-AE8D-E447-B68C-719C391FA96C}" type="presOf" srcId="{97693179-FF34-4698-B75C-2764843E2996}" destId="{BF0B640B-4ACF-314E-8B79-27860C5899DB}" srcOrd="0" destOrd="3" presId="urn:microsoft.com/office/officeart/2005/8/layout/vList2"/>
    <dgm:cxn modelId="{D884949B-6D21-4F5C-B0F3-37FC7F5D0CE7}" srcId="{0AE63BF9-7AF5-4ED9-93EA-1F18C49377D9}" destId="{97693179-FF34-4698-B75C-2764843E2996}" srcOrd="3" destOrd="0" parTransId="{4D891978-3661-4B5A-AD39-BA8BE9D37F88}" sibTransId="{AC7D29B7-355B-40D5-A284-117E3C472B28}"/>
    <dgm:cxn modelId="{E272FCB8-45C6-FC4E-804F-F28E7EE3D63E}" type="presOf" srcId="{789CEE6F-7D89-4610-AB6D-28EFE928DEE1}" destId="{3CC437C3-CA9F-2742-BC54-D0607662762E}" srcOrd="0" destOrd="0" presId="urn:microsoft.com/office/officeart/2005/8/layout/vList2"/>
    <dgm:cxn modelId="{38C9C9C5-C5BC-CD48-AF18-1B06E94DCD8F}" type="presOf" srcId="{4C6323D0-310F-423F-B3AC-257520FE8088}" destId="{BF0B640B-4ACF-314E-8B79-27860C5899DB}" srcOrd="0" destOrd="7" presId="urn:microsoft.com/office/officeart/2005/8/layout/vList2"/>
    <dgm:cxn modelId="{B3435CC9-09EA-D84B-8DD9-690F98DBDE12}" type="presOf" srcId="{26983AE3-64B4-4BB5-BED2-EC9AE1378FF8}" destId="{3CC437C3-CA9F-2742-BC54-D0607662762E}" srcOrd="0" destOrd="1" presId="urn:microsoft.com/office/officeart/2005/8/layout/vList2"/>
    <dgm:cxn modelId="{283864CB-5909-4210-9CF4-AABC2752B596}" srcId="{0AE63BF9-7AF5-4ED9-93EA-1F18C49377D9}" destId="{4AF2DF30-19DA-412E-8006-B47BCE336D90}" srcOrd="5" destOrd="0" parTransId="{C243F210-EEBD-413C-BF7F-6429CBD58CAE}" sibTransId="{52DACA36-31AE-4356-A625-FBDF528839CA}"/>
    <dgm:cxn modelId="{62DB8DDC-511F-4051-8EBD-27EED9160FCE}" srcId="{CF171B0E-E490-499A-AE97-1C81BF251531}" destId="{FED641BF-CE39-421D-B70D-5ABC084A7BA1}" srcOrd="0" destOrd="0" parTransId="{DC76B59C-884D-46F2-92F0-3F1E90B5CD1B}" sibTransId="{37DB443B-BA49-4332-85A1-18AFED871CBD}"/>
    <dgm:cxn modelId="{25FC67E6-1CCC-A741-81FE-94020B0CDC4C}" type="presOf" srcId="{60B37516-2029-4A35-80A3-0BD1F4973908}" destId="{3CC437C3-CA9F-2742-BC54-D0607662762E}" srcOrd="0" destOrd="3" presId="urn:microsoft.com/office/officeart/2005/8/layout/vList2"/>
    <dgm:cxn modelId="{E2FE81E6-D818-9A40-88FE-49A2CC2ACFB4}" type="presOf" srcId="{CF171B0E-E490-499A-AE97-1C81BF251531}" destId="{A02165A3-3F3A-B24B-844B-1DB370A77DB9}" srcOrd="0" destOrd="0" presId="urn:microsoft.com/office/officeart/2005/8/layout/vList2"/>
    <dgm:cxn modelId="{6C2DC9E7-02DD-496F-A0F8-FAD5978883FA}" srcId="{0AE63BF9-7AF5-4ED9-93EA-1F18C49377D9}" destId="{4C6323D0-310F-423F-B3AC-257520FE8088}" srcOrd="7" destOrd="0" parTransId="{7D5587E4-B92B-4EBB-9B73-50249813B254}" sibTransId="{AA7CD8F9-6095-475A-A4F0-FB1C4E4D9D9F}"/>
    <dgm:cxn modelId="{0DA475EF-D181-4C09-9D15-9A139BC2BCA9}" srcId="{0AE63BF9-7AF5-4ED9-93EA-1F18C49377D9}" destId="{3DFE1839-B165-45E7-B3F4-5F2AEA52ACAA}" srcOrd="4" destOrd="0" parTransId="{0AAFFF0A-1E59-492E-94A3-EE0DFCE3DBAA}" sibTransId="{21D581D4-A8B0-4E11-A778-2D81262CC05D}"/>
    <dgm:cxn modelId="{E5F588F3-C381-4901-92C9-8F079E3547C3}" srcId="{FED641BF-CE39-421D-B70D-5ABC084A7BA1}" destId="{26983AE3-64B4-4BB5-BED2-EC9AE1378FF8}" srcOrd="1" destOrd="0" parTransId="{F646F2FB-FA74-4DC6-A49F-81667537A6D8}" sibTransId="{51BAC156-79DA-4535-BF91-4820988C1A8E}"/>
    <dgm:cxn modelId="{5714B8FE-90F9-214A-A6F6-C2899613312E}" type="presOf" srcId="{0A0A9FBB-0529-4C4E-9806-A6F6F2DF0EFA}" destId="{BF0B640B-4ACF-314E-8B79-27860C5899DB}" srcOrd="0" destOrd="6" presId="urn:microsoft.com/office/officeart/2005/8/layout/vList2"/>
    <dgm:cxn modelId="{DD2E5ED7-CCF1-EA4C-A741-7530510CCFB0}" type="presParOf" srcId="{A02165A3-3F3A-B24B-844B-1DB370A77DB9}" destId="{AEF87FAE-9625-CE4C-8522-9372E73CC1FC}" srcOrd="0" destOrd="0" presId="urn:microsoft.com/office/officeart/2005/8/layout/vList2"/>
    <dgm:cxn modelId="{86C56149-F2D1-1249-9B19-DC011E71533F}" type="presParOf" srcId="{A02165A3-3F3A-B24B-844B-1DB370A77DB9}" destId="{3CC437C3-CA9F-2742-BC54-D0607662762E}" srcOrd="1" destOrd="0" presId="urn:microsoft.com/office/officeart/2005/8/layout/vList2"/>
    <dgm:cxn modelId="{F717CB9F-D633-AE49-B63E-17F212408446}" type="presParOf" srcId="{A02165A3-3F3A-B24B-844B-1DB370A77DB9}" destId="{8328E093-9A52-2742-A039-BFC14EF794EE}" srcOrd="2" destOrd="0" presId="urn:microsoft.com/office/officeart/2005/8/layout/vList2"/>
    <dgm:cxn modelId="{A9B86015-73CD-984E-BC21-841717732A1D}" type="presParOf" srcId="{A02165A3-3F3A-B24B-844B-1DB370A77DB9}" destId="{BF0B640B-4ACF-314E-8B79-27860C5899D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87FAE-9625-CE4C-8522-9372E73CC1FC}">
      <dsp:nvSpPr>
        <dsp:cNvPr id="0" name=""/>
        <dsp:cNvSpPr/>
      </dsp:nvSpPr>
      <dsp:spPr>
        <a:xfrm>
          <a:off x="0" y="9256"/>
          <a:ext cx="4822371" cy="503685"/>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D" sz="2100" b="1" kern="1200"/>
            <a:t>General Purposes</a:t>
          </a:r>
          <a:endParaRPr lang="en-US" sz="2100" kern="1200"/>
        </a:p>
      </dsp:txBody>
      <dsp:txXfrm>
        <a:off x="24588" y="33844"/>
        <a:ext cx="4773195" cy="454509"/>
      </dsp:txXfrm>
    </dsp:sp>
    <dsp:sp modelId="{3CC437C3-CA9F-2742-BC54-D0607662762E}">
      <dsp:nvSpPr>
        <dsp:cNvPr id="0" name=""/>
        <dsp:cNvSpPr/>
      </dsp:nvSpPr>
      <dsp:spPr>
        <a:xfrm>
          <a:off x="0" y="512941"/>
          <a:ext cx="4822371"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1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D" sz="1600" kern="1200"/>
            <a:t>WEKA</a:t>
          </a:r>
          <a:endParaRPr lang="en-US" sz="1600" kern="1200"/>
        </a:p>
        <a:p>
          <a:pPr marL="171450" lvl="1" indent="-171450" algn="l" defTabSz="711200">
            <a:lnSpc>
              <a:spcPct val="90000"/>
            </a:lnSpc>
            <a:spcBef>
              <a:spcPct val="0"/>
            </a:spcBef>
            <a:spcAft>
              <a:spcPct val="20000"/>
            </a:spcAft>
            <a:buChar char="•"/>
          </a:pPr>
          <a:r>
            <a:rPr lang="en-ID" sz="1600" kern="1200"/>
            <a:t>Spider</a:t>
          </a:r>
          <a:endParaRPr lang="en-US" sz="1600" kern="1200"/>
        </a:p>
        <a:p>
          <a:pPr marL="171450" lvl="1" indent="-171450" algn="l" defTabSz="711200">
            <a:lnSpc>
              <a:spcPct val="90000"/>
            </a:lnSpc>
            <a:spcBef>
              <a:spcPct val="0"/>
            </a:spcBef>
            <a:spcAft>
              <a:spcPct val="20000"/>
            </a:spcAft>
            <a:buChar char="•"/>
          </a:pPr>
          <a:r>
            <a:rPr lang="en-ID" sz="1600" kern="1200"/>
            <a:t>Cluster</a:t>
          </a:r>
          <a:endParaRPr lang="en-US" sz="1600" kern="1200"/>
        </a:p>
        <a:p>
          <a:pPr marL="171450" lvl="1" indent="-171450" algn="l" defTabSz="711200">
            <a:lnSpc>
              <a:spcPct val="90000"/>
            </a:lnSpc>
            <a:spcBef>
              <a:spcPct val="0"/>
            </a:spcBef>
            <a:spcAft>
              <a:spcPct val="20000"/>
            </a:spcAft>
            <a:buChar char="•"/>
          </a:pPr>
          <a:r>
            <a:rPr lang="en-ID" sz="1600" kern="1200"/>
            <a:t>ELKI</a:t>
          </a:r>
          <a:endParaRPr lang="en-US" sz="1600" kern="1200"/>
        </a:p>
      </dsp:txBody>
      <dsp:txXfrm>
        <a:off x="0" y="512941"/>
        <a:ext cx="4822371" cy="1108485"/>
      </dsp:txXfrm>
    </dsp:sp>
    <dsp:sp modelId="{8328E093-9A52-2742-A039-BFC14EF794EE}">
      <dsp:nvSpPr>
        <dsp:cNvPr id="0" name=""/>
        <dsp:cNvSpPr/>
      </dsp:nvSpPr>
      <dsp:spPr>
        <a:xfrm>
          <a:off x="0" y="1621426"/>
          <a:ext cx="4822371" cy="503685"/>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D" sz="2100" b="1" kern="1200"/>
            <a:t>Specialized</a:t>
          </a:r>
          <a:endParaRPr lang="en-US" sz="2100" kern="1200"/>
        </a:p>
      </dsp:txBody>
      <dsp:txXfrm>
        <a:off x="24588" y="1646014"/>
        <a:ext cx="4773195" cy="454509"/>
      </dsp:txXfrm>
    </dsp:sp>
    <dsp:sp modelId="{BF0B640B-4ACF-314E-8B79-27860C5899DB}">
      <dsp:nvSpPr>
        <dsp:cNvPr id="0" name=""/>
        <dsp:cNvSpPr/>
      </dsp:nvSpPr>
      <dsp:spPr>
        <a:xfrm>
          <a:off x="0" y="2125111"/>
          <a:ext cx="4822371" cy="221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1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D" sz="1600" kern="1200"/>
            <a:t>OpenSubspace (Subspace Algorithm)</a:t>
          </a:r>
          <a:endParaRPr lang="en-US" sz="1600" kern="1200"/>
        </a:p>
        <a:p>
          <a:pPr marL="171450" lvl="1" indent="-171450" algn="l" defTabSz="711200">
            <a:lnSpc>
              <a:spcPct val="90000"/>
            </a:lnSpc>
            <a:spcBef>
              <a:spcPct val="0"/>
            </a:spcBef>
            <a:spcAft>
              <a:spcPct val="20000"/>
            </a:spcAft>
            <a:buChar char="•"/>
          </a:pPr>
          <a:r>
            <a:rPr lang="en-ID" sz="1600" kern="1200"/>
            <a:t>cross-bow (Text Data Clustering) </a:t>
          </a:r>
          <a:endParaRPr lang="en-US" sz="1600" kern="1200"/>
        </a:p>
        <a:p>
          <a:pPr marL="171450" lvl="1" indent="-171450" algn="l" defTabSz="711200">
            <a:lnSpc>
              <a:spcPct val="90000"/>
            </a:lnSpc>
            <a:spcBef>
              <a:spcPct val="0"/>
            </a:spcBef>
            <a:spcAft>
              <a:spcPct val="20000"/>
            </a:spcAft>
            <a:buChar char="•"/>
          </a:pPr>
          <a:r>
            <a:rPr lang="en-ID" sz="1600" kern="1200"/>
            <a:t>MALLET (Topic Modeling NLP)</a:t>
          </a:r>
          <a:endParaRPr lang="en-US" sz="1600" kern="1200"/>
        </a:p>
        <a:p>
          <a:pPr marL="171450" lvl="1" indent="-171450" algn="l" defTabSz="711200">
            <a:lnSpc>
              <a:spcPct val="90000"/>
            </a:lnSpc>
            <a:spcBef>
              <a:spcPct val="0"/>
            </a:spcBef>
            <a:spcAft>
              <a:spcPct val="20000"/>
            </a:spcAft>
            <a:buChar char="•"/>
          </a:pPr>
          <a:r>
            <a:rPr lang="en-ID" sz="1600" kern="1200"/>
            <a:t>CLUTO (High Dimensional Data)</a:t>
          </a:r>
          <a:endParaRPr lang="en-US" sz="1600" kern="1200"/>
        </a:p>
        <a:p>
          <a:pPr marL="171450" lvl="1" indent="-171450" algn="l" defTabSz="711200">
            <a:lnSpc>
              <a:spcPct val="90000"/>
            </a:lnSpc>
            <a:spcBef>
              <a:spcPct val="0"/>
            </a:spcBef>
            <a:spcAft>
              <a:spcPct val="20000"/>
            </a:spcAft>
            <a:buChar char="•"/>
          </a:pPr>
          <a:r>
            <a:rPr lang="en-ID" sz="1600" kern="1200"/>
            <a:t>Gait-CAD (Time-Series) </a:t>
          </a:r>
          <a:endParaRPr lang="en-US" sz="1600" kern="1200"/>
        </a:p>
        <a:p>
          <a:pPr marL="171450" lvl="1" indent="-171450" algn="l" defTabSz="711200">
            <a:lnSpc>
              <a:spcPct val="90000"/>
            </a:lnSpc>
            <a:spcBef>
              <a:spcPct val="0"/>
            </a:spcBef>
            <a:spcAft>
              <a:spcPct val="20000"/>
            </a:spcAft>
            <a:buChar char="•"/>
          </a:pPr>
          <a:r>
            <a:rPr lang="en-ID" sz="1600" kern="1200"/>
            <a:t>Cluster (Gene Expression)</a:t>
          </a:r>
          <a:endParaRPr lang="en-US" sz="1600" kern="1200"/>
        </a:p>
        <a:p>
          <a:pPr marL="171450" lvl="1" indent="-171450" algn="l" defTabSz="711200">
            <a:lnSpc>
              <a:spcPct val="90000"/>
            </a:lnSpc>
            <a:spcBef>
              <a:spcPct val="0"/>
            </a:spcBef>
            <a:spcAft>
              <a:spcPct val="20000"/>
            </a:spcAft>
            <a:buChar char="•"/>
          </a:pPr>
          <a:r>
            <a:rPr lang="en-ID" sz="1600" kern="1200"/>
            <a:t>METIS (Graph Partitioning)</a:t>
          </a:r>
          <a:endParaRPr lang="en-US" sz="1600" kern="1200"/>
        </a:p>
        <a:p>
          <a:pPr marL="171450" lvl="1" indent="-171450" algn="l" defTabSz="711200">
            <a:lnSpc>
              <a:spcPct val="90000"/>
            </a:lnSpc>
            <a:spcBef>
              <a:spcPct val="0"/>
            </a:spcBef>
            <a:spcAft>
              <a:spcPct val="20000"/>
            </a:spcAft>
            <a:buChar char="•"/>
          </a:pPr>
          <a:r>
            <a:rPr lang="en-ID" sz="1600" kern="1200"/>
            <a:t>CFinder (Nodes in Network)</a:t>
          </a:r>
          <a:endParaRPr lang="en-US" sz="1600" kern="1200"/>
        </a:p>
      </dsp:txBody>
      <dsp:txXfrm>
        <a:off x="0" y="2125111"/>
        <a:ext cx="4822371" cy="22169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8C680-B476-AF4A-84AA-0F83D4B775F3}" type="datetimeFigureOut">
              <a:rPr lang="en-US" smtClean="0"/>
              <a:t>10/30/21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C1ADE-5881-FD4C-9D6D-D9D221A6C8F5}" type="slidenum">
              <a:rPr lang="en-US" smtClean="0"/>
              <a:t>‹#›</a:t>
            </a:fld>
            <a:endParaRPr lang="en-US" dirty="0"/>
          </a:p>
        </p:txBody>
      </p:sp>
    </p:spTree>
    <p:extLst>
      <p:ext uri="{BB962C8B-B14F-4D97-AF65-F5344CB8AC3E}">
        <p14:creationId xmlns:p14="http://schemas.microsoft.com/office/powerpoint/2010/main" val="146800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a:solidFill>
                  <a:schemeClr val="tx1"/>
                </a:solidFill>
                <a:latin typeface="+mn-lt"/>
                <a:ea typeface="+mn-ea"/>
                <a:cs typeface="+mn-cs"/>
              </a:rPr>
              <a:t>C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{C</a:t>
            </a:r>
            <a:r>
              <a:rPr lang="en-US" sz="1200" b="0" i="0" u="none" strike="noStrike" kern="1200" baseline="0" dirty="0">
                <a:solidFill>
                  <a:schemeClr val="tx1"/>
                </a:solidFill>
                <a:latin typeface="+mn-lt"/>
                <a:ea typeface="+mn-ea"/>
                <a:cs typeface="+mn-cs"/>
              </a:rPr>
              <a:t>1</a:t>
            </a:r>
            <a:r>
              <a:rPr lang="en-US" sz="1200" b="0" i="1" u="none" strike="noStrike" kern="1200" baseline="0" dirty="0">
                <a:solidFill>
                  <a:schemeClr val="tx1"/>
                </a:solidFill>
                <a:latin typeface="+mn-lt"/>
                <a:ea typeface="+mn-ea"/>
                <a:cs typeface="+mn-cs"/>
              </a:rPr>
              <a:t>, · · · ,CK}</a:t>
            </a:r>
            <a:r>
              <a:rPr lang="en-US" sz="1200" b="0" i="0" u="none" strike="noStrike" kern="1200" baseline="0" dirty="0">
                <a:solidFill>
                  <a:schemeClr val="tx1"/>
                </a:solidFill>
                <a:latin typeface="+mn-lt"/>
                <a:ea typeface="+mn-ea"/>
                <a:cs typeface="+mn-cs"/>
              </a:rPr>
              <a:t>, where</a:t>
            </a:r>
          </a:p>
          <a:p>
            <a:endParaRPr lang="en-US" sz="1200" b="0" i="0" u="none" strike="noStrike" kern="1200" baseline="0" dirty="0">
              <a:solidFill>
                <a:schemeClr val="tx1"/>
              </a:solidFill>
              <a:latin typeface="+mn-lt"/>
              <a:ea typeface="+mn-ea"/>
              <a:cs typeface="+mn-cs"/>
            </a:endParaRPr>
          </a:p>
          <a:p>
            <a:r>
              <a:rPr lang="en-US" sz="1200" b="0" i="1" u="none" strike="noStrike" kern="1200" baseline="0" dirty="0">
                <a:solidFill>
                  <a:schemeClr val="tx1"/>
                </a:solidFill>
                <a:latin typeface="+mn-lt"/>
                <a:ea typeface="+mn-ea"/>
                <a:cs typeface="+mn-cs"/>
              </a:rPr>
              <a:t>K</a:t>
            </a:r>
          </a:p>
          <a:p>
            <a:r>
              <a:rPr lang="en-US" sz="1200" b="0" i="1" u="none" strike="noStrike" kern="1200" baseline="0" dirty="0">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=1</a:t>
            </a:r>
            <a:r>
              <a:rPr lang="en-US" sz="1200" b="0" i="1" u="none" strike="noStrike" kern="1200" baseline="0" dirty="0">
                <a:solidFill>
                  <a:schemeClr val="tx1"/>
                </a:solidFill>
                <a:latin typeface="+mn-lt"/>
                <a:ea typeface="+mn-ea"/>
                <a:cs typeface="+mn-cs"/>
              </a:rPr>
              <a:t>Ci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D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Ci</a:t>
            </a:r>
          </a:p>
          <a:p>
            <a:endParaRPr lang="en-US" sz="1200" b="0" i="0" u="none" strike="noStrike" kern="1200" baseline="0" dirty="0">
              <a:solidFill>
                <a:schemeClr val="tx1"/>
              </a:solidFill>
              <a:latin typeface="+mn-lt"/>
              <a:ea typeface="+mn-ea"/>
              <a:cs typeface="+mn-cs"/>
            </a:endParaRPr>
          </a:p>
          <a:p>
            <a:r>
              <a:rPr lang="en-US" sz="1200" b="0" i="1" u="none" strike="noStrike" kern="1200" baseline="0" dirty="0">
                <a:solidFill>
                  <a:schemeClr val="tx1"/>
                </a:solidFill>
                <a:latin typeface="+mn-lt"/>
                <a:ea typeface="+mn-ea"/>
                <a:cs typeface="+mn-cs"/>
              </a:rPr>
              <a:t>Cj </a:t>
            </a:r>
            <a:r>
              <a:rPr lang="en-US" sz="1200" b="0" i="0" u="none" strike="noStrike" kern="1200" baseline="0" dirty="0">
                <a:solidFill>
                  <a:schemeClr val="tx1"/>
                </a:solidFill>
                <a:latin typeface="+mn-lt"/>
                <a:ea typeface="+mn-ea"/>
                <a:cs typeface="+mn-cs"/>
              </a:rPr>
              <a:t>= φ for 1 </a:t>
            </a:r>
            <a:r>
              <a:rPr lang="en-US" sz="1200" b="0" i="1" u="none" strike="noStrike" kern="1200" baseline="0" dirty="0">
                <a:solidFill>
                  <a:schemeClr val="tx1"/>
                </a:solidFill>
                <a:latin typeface="+mn-lt"/>
                <a:ea typeface="+mn-ea"/>
                <a:cs typeface="+mn-cs"/>
              </a:rPr>
              <a:t>≤ i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j ≤ K</a:t>
            </a:r>
            <a:r>
              <a:rPr lang="en-US" sz="1200" b="0" i="0" u="none" strike="noStrike" kern="1200" baseline="0" dirty="0">
                <a:solidFill>
                  <a:schemeClr val="tx1"/>
                </a:solidFill>
                <a:latin typeface="+mn-lt"/>
                <a:ea typeface="+mn-ea"/>
                <a:cs typeface="+mn-cs"/>
              </a:rPr>
              <a:t>, where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is the number</a:t>
            </a:r>
          </a:p>
          <a:p>
            <a:r>
              <a:rPr lang="en-US" sz="1200" b="0" i="0" u="none" strike="noStrike" kern="1200" baseline="0" dirty="0">
                <a:solidFill>
                  <a:schemeClr val="tx1"/>
                </a:solidFill>
                <a:latin typeface="+mn-lt"/>
                <a:ea typeface="+mn-ea"/>
                <a:cs typeface="+mn-cs"/>
              </a:rPr>
              <a:t>of classes</a:t>
            </a:r>
            <a:endParaRPr lang="en-US" dirty="0"/>
          </a:p>
        </p:txBody>
      </p:sp>
      <p:sp>
        <p:nvSpPr>
          <p:cNvPr id="4" name="Slide Number Placeholder 3"/>
          <p:cNvSpPr>
            <a:spLocks noGrp="1"/>
          </p:cNvSpPr>
          <p:nvPr>
            <p:ph type="sldNum" sz="quarter" idx="10"/>
          </p:nvPr>
        </p:nvSpPr>
        <p:spPr/>
        <p:txBody>
          <a:bodyPr/>
          <a:lstStyle/>
          <a:p>
            <a:fld id="{801C1ADE-5881-FD4C-9D6D-D9D221A6C8F5}" type="slidenum">
              <a:rPr lang="en-US" smtClean="0"/>
              <a:t>25</a:t>
            </a:fld>
            <a:endParaRPr lang="en-US" dirty="0"/>
          </a:p>
        </p:txBody>
      </p:sp>
    </p:spTree>
    <p:extLst>
      <p:ext uri="{BB962C8B-B14F-4D97-AF65-F5344CB8AC3E}">
        <p14:creationId xmlns:p14="http://schemas.microsoft.com/office/powerpoint/2010/main" val="321409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EE604C-7FBE-BF45-A759-3DDFEF4BD32D}" type="datetimeFigureOut">
              <a:rPr lang="en-US" smtClean="0"/>
              <a:t>10/30/21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876327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236824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15232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EE604C-7FBE-BF45-A759-3DDFEF4BD32D}" type="datetimeFigureOut">
              <a:rPr lang="en-US" smtClean="0"/>
              <a:t>10/30/21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209223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EE604C-7FBE-BF45-A759-3DDFEF4BD32D}" type="datetimeFigureOut">
              <a:rPr lang="en-US" smtClean="0"/>
              <a:t>10/30/21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55581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EE604C-7FBE-BF45-A759-3DDFEF4BD32D}" type="datetimeFigureOut">
              <a:rPr lang="en-US" smtClean="0"/>
              <a:t>10/30/21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306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EE604C-7FBE-BF45-A759-3DDFEF4BD32D}" type="datetimeFigureOut">
              <a:rPr lang="en-US" smtClean="0"/>
              <a:t>10/30/21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26200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EE604C-7FBE-BF45-A759-3DDFEF4BD32D}" type="datetimeFigureOut">
              <a:rPr lang="en-US" smtClean="0"/>
              <a:t>10/30/21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95192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EE604C-7FBE-BF45-A759-3DDFEF4BD32D}" type="datetimeFigureOut">
              <a:rPr lang="en-US" smtClean="0"/>
              <a:t>10/30/21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017938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EE604C-7FBE-BF45-A759-3DDFEF4BD32D}" type="datetimeFigureOut">
              <a:rPr lang="en-US" smtClean="0"/>
              <a:t>10/30/21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637166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EE604C-7FBE-BF45-A759-3DDFEF4BD32D}" type="datetimeFigureOut">
              <a:rPr lang="en-US" smtClean="0"/>
              <a:t>10/30/21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8FA1DA-D722-794E-8CE8-4AE7F0431933}" type="slidenum">
              <a:rPr lang="en-US" smtClean="0"/>
              <a:t>‹#›</a:t>
            </a:fld>
            <a:endParaRPr lang="en-US" dirty="0"/>
          </a:p>
        </p:txBody>
      </p:sp>
    </p:spTree>
    <p:extLst>
      <p:ext uri="{BB962C8B-B14F-4D97-AF65-F5344CB8AC3E}">
        <p14:creationId xmlns:p14="http://schemas.microsoft.com/office/powerpoint/2010/main" val="156152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E604C-7FBE-BF45-A759-3DDFEF4BD32D}" type="datetimeFigureOut">
              <a:rPr lang="en-US" smtClean="0"/>
              <a:t>10/30/21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FA1DA-D722-794E-8CE8-4AE7F0431933}" type="slidenum">
              <a:rPr lang="en-US" smtClean="0"/>
              <a:t>‹#›</a:t>
            </a:fld>
            <a:endParaRPr lang="en-US" dirty="0"/>
          </a:p>
        </p:txBody>
      </p:sp>
    </p:spTree>
    <p:extLst>
      <p:ext uri="{BB962C8B-B14F-4D97-AF65-F5344CB8AC3E}">
        <p14:creationId xmlns:p14="http://schemas.microsoft.com/office/powerpoint/2010/main" val="1224757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hyperlink" Target="https://scikit-learn.org/stable/modules/clustering.html" TargetMode="External"/><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rk mesh">
            <a:extLst>
              <a:ext uri="{FF2B5EF4-FFF2-40B4-BE49-F238E27FC236}">
                <a16:creationId xmlns:a16="http://schemas.microsoft.com/office/drawing/2014/main" id="{EB739E52-89BE-473A-95BD-3E66EFB3492B}"/>
              </a:ext>
            </a:extLst>
          </p:cNvPr>
          <p:cNvPicPr>
            <a:picLocks noChangeAspect="1"/>
          </p:cNvPicPr>
          <p:nvPr/>
        </p:nvPicPr>
        <p:blipFill rotWithShape="1">
          <a:blip r:embed="rId2"/>
          <a:srcRect/>
          <a:stretch/>
        </p:blipFill>
        <p:spPr>
          <a:xfrm>
            <a:off x="20" y="-22"/>
            <a:ext cx="12191977" cy="6858022"/>
          </a:xfrm>
          <a:prstGeom prst="rect">
            <a:avLst/>
          </a:prstGeom>
        </p:spPr>
      </p:pic>
      <p:sp>
        <p:nvSpPr>
          <p:cNvPr id="22"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pPr algn="l"/>
            <a:r>
              <a:rPr lang="en-US" sz="5200" dirty="0">
                <a:solidFill>
                  <a:srgbClr val="FFFFFF"/>
                </a:solidFill>
              </a:rPr>
              <a:t>An Introduction to</a:t>
            </a:r>
            <a:br>
              <a:rPr lang="en-US" sz="5200" dirty="0">
                <a:solidFill>
                  <a:srgbClr val="FFFFFF"/>
                </a:solidFill>
              </a:rPr>
            </a:br>
            <a:r>
              <a:rPr lang="en-US" sz="5200" dirty="0">
                <a:solidFill>
                  <a:srgbClr val="FFFFFF"/>
                </a:solidFill>
              </a:rPr>
              <a:t>Data Clustering</a:t>
            </a:r>
          </a:p>
        </p:txBody>
      </p:sp>
      <p:sp>
        <p:nvSpPr>
          <p:cNvPr id="3" name="Subtitle 2"/>
          <p:cNvSpPr>
            <a:spLocks noGrp="1"/>
          </p:cNvSpPr>
          <p:nvPr>
            <p:ph type="subTitle" idx="1"/>
          </p:nvPr>
        </p:nvSpPr>
        <p:spPr>
          <a:xfrm>
            <a:off x="643466" y="4551037"/>
            <a:ext cx="5449479" cy="1578054"/>
          </a:xfrm>
        </p:spPr>
        <p:txBody>
          <a:bodyPr anchor="b">
            <a:normAutofit/>
          </a:bodyPr>
          <a:lstStyle/>
          <a:p>
            <a:pPr algn="l"/>
            <a:endParaRPr lang="en-US" dirty="0">
              <a:solidFill>
                <a:srgbClr val="FFFFFF"/>
              </a:solidFill>
            </a:endParaRPr>
          </a:p>
          <a:p>
            <a:pPr algn="l"/>
            <a:r>
              <a:rPr lang="en-US" dirty="0">
                <a:solidFill>
                  <a:srgbClr val="FFFFFF"/>
                </a:solidFill>
              </a:rPr>
              <a:t>Dr. </a:t>
            </a:r>
            <a:r>
              <a:rPr lang="en-US" dirty="0" err="1">
                <a:solidFill>
                  <a:srgbClr val="FFFFFF"/>
                </a:solidFill>
              </a:rPr>
              <a:t>Risman</a:t>
            </a:r>
            <a:r>
              <a:rPr lang="en-US" dirty="0">
                <a:solidFill>
                  <a:srgbClr val="FFFFFF"/>
                </a:solidFill>
              </a:rPr>
              <a:t> Adnan </a:t>
            </a:r>
            <a:r>
              <a:rPr lang="en-US" dirty="0" err="1">
                <a:solidFill>
                  <a:srgbClr val="FFFFFF"/>
                </a:solidFill>
              </a:rPr>
              <a:t>Mattotorang</a:t>
            </a:r>
            <a:endParaRPr lang="en-US" dirty="0">
              <a:solidFill>
                <a:srgbClr val="FFFFFF"/>
              </a:solidFill>
            </a:endParaRPr>
          </a:p>
          <a:p>
            <a:pPr algn="l"/>
            <a:r>
              <a:rPr lang="en-ID" dirty="0">
                <a:solidFill>
                  <a:srgbClr val="FFFFFF"/>
                </a:solidFill>
              </a:rPr>
              <a:t>Telkom University</a:t>
            </a:r>
          </a:p>
          <a:p>
            <a:pPr algn="l"/>
            <a:endParaRPr lang="en-US" dirty="0">
              <a:solidFill>
                <a:srgbClr val="FFFFFF"/>
              </a:solidFill>
            </a:endParaRP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758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D" sz="3600" dirty="0"/>
              <a:t>Features Selection for Clustering</a:t>
            </a:r>
            <a:endParaRPr lang="en-US" sz="3600" dirty="0"/>
          </a:p>
        </p:txBody>
      </p:sp>
      <p:sp>
        <p:nvSpPr>
          <p:cNvPr id="3" name="Content Placeholder 2"/>
          <p:cNvSpPr>
            <a:spLocks noGrp="1"/>
          </p:cNvSpPr>
          <p:nvPr>
            <p:ph idx="1"/>
          </p:nvPr>
        </p:nvSpPr>
        <p:spPr>
          <a:xfrm>
            <a:off x="643469" y="1782981"/>
            <a:ext cx="4008384" cy="4393982"/>
          </a:xfrm>
        </p:spPr>
        <p:txBody>
          <a:bodyPr>
            <a:normAutofit/>
          </a:bodyPr>
          <a:lstStyle/>
          <a:p>
            <a:pPr marL="0" indent="0">
              <a:buNone/>
            </a:pPr>
            <a:r>
              <a:rPr lang="en-ID" sz="1700" b="1"/>
              <a:t>Facts:</a:t>
            </a:r>
          </a:p>
          <a:p>
            <a:pPr lvl="1">
              <a:buFont typeface="Wingdings" pitchFamily="2" charset="2"/>
              <a:buChar char="§"/>
            </a:pPr>
            <a:r>
              <a:rPr lang="en-ID" sz="1700"/>
              <a:t>Removing features don’t affect clustering accuracy</a:t>
            </a:r>
          </a:p>
          <a:p>
            <a:pPr lvl="1">
              <a:buFont typeface="Wingdings" pitchFamily="2" charset="2"/>
              <a:buChar char="§"/>
            </a:pPr>
            <a:r>
              <a:rPr lang="en-ID" sz="1700"/>
              <a:t>Difference features produce different clusters</a:t>
            </a:r>
          </a:p>
          <a:p>
            <a:pPr marL="0" indent="0">
              <a:buNone/>
            </a:pPr>
            <a:endParaRPr lang="en-ID" sz="1700" b="1"/>
          </a:p>
          <a:p>
            <a:pPr marL="0" indent="0">
              <a:buNone/>
            </a:pPr>
            <a:r>
              <a:rPr lang="en-ID" sz="1700" b="1"/>
              <a:t>Features Selection for Clustering:</a:t>
            </a:r>
          </a:p>
          <a:p>
            <a:pPr lvl="1">
              <a:buFont typeface="Wingdings" pitchFamily="2" charset="2"/>
              <a:buChar char="§"/>
            </a:pPr>
            <a:r>
              <a:rPr lang="en-ID" sz="1700"/>
              <a:t>Filter</a:t>
            </a:r>
          </a:p>
          <a:p>
            <a:pPr lvl="1">
              <a:buFont typeface="Wingdings" pitchFamily="2" charset="2"/>
              <a:buChar char="§"/>
            </a:pPr>
            <a:r>
              <a:rPr lang="en-ID" sz="1700"/>
              <a:t>Wrapper</a:t>
            </a:r>
          </a:p>
          <a:p>
            <a:pPr lvl="1">
              <a:buFont typeface="Wingdings" pitchFamily="2" charset="2"/>
              <a:buChar char="§"/>
            </a:pPr>
            <a:r>
              <a:rPr lang="en-ID" sz="1700"/>
              <a:t>Hybrid</a:t>
            </a:r>
          </a:p>
          <a:p>
            <a:pPr marL="0" indent="0">
              <a:buNone/>
            </a:pPr>
            <a:br>
              <a:rPr lang="en-ID" sz="1700" b="1"/>
            </a:br>
            <a:r>
              <a:rPr lang="en-ID" sz="1700" b="1"/>
              <a:t>Data Types &amp; Algorithms: </a:t>
            </a:r>
          </a:p>
          <a:p>
            <a:pPr lvl="1">
              <a:buFont typeface="Wingdings" pitchFamily="2" charset="2"/>
              <a:buChar char="§"/>
            </a:pPr>
            <a:r>
              <a:rPr lang="en-ID" sz="1700"/>
              <a:t>Generic, Text, Streaming, Linked data</a:t>
            </a:r>
            <a:endParaRPr lang="en-US" sz="1700"/>
          </a:p>
        </p:txBody>
      </p:sp>
      <p:grpSp>
        <p:nvGrpSpPr>
          <p:cNvPr id="74" name="Group 7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5" name="Rectangle 7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39723" y="1782982"/>
            <a:ext cx="4564403" cy="21165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8" name="Group 7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9" name="Isosceles Triangle 7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88229" y="4060406"/>
            <a:ext cx="4667393" cy="208446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3764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Filter Model</a:t>
            </a:r>
          </a:p>
        </p:txBody>
      </p:sp>
      <p:sp>
        <p:nvSpPr>
          <p:cNvPr id="3" name="Content Placeholder 2"/>
          <p:cNvSpPr>
            <a:spLocks noGrp="1"/>
          </p:cNvSpPr>
          <p:nvPr>
            <p:ph idx="1"/>
          </p:nvPr>
        </p:nvSpPr>
        <p:spPr>
          <a:xfrm>
            <a:off x="643467" y="1782981"/>
            <a:ext cx="10905066" cy="4393982"/>
          </a:xfrm>
        </p:spPr>
        <p:txBody>
          <a:bodyPr>
            <a:normAutofit/>
          </a:bodyPr>
          <a:lstStyle/>
          <a:p>
            <a:pPr marL="0" indent="0">
              <a:buNone/>
            </a:pPr>
            <a:r>
              <a:rPr lang="en-US" sz="1600" b="1" dirty="0"/>
              <a:t>Characteristics:</a:t>
            </a:r>
          </a:p>
          <a:p>
            <a:pPr>
              <a:buFont typeface="Wingdings" pitchFamily="2" charset="2"/>
              <a:buChar char="§"/>
            </a:pPr>
            <a:r>
              <a:rPr lang="en-US" sz="1600" dirty="0"/>
              <a:t>Do not utilize any clustering algorithms.</a:t>
            </a:r>
          </a:p>
          <a:p>
            <a:pPr>
              <a:buFont typeface="Wingdings" pitchFamily="2" charset="2"/>
              <a:buChar char="§"/>
            </a:pPr>
            <a:r>
              <a:rPr lang="en-US" sz="1600" dirty="0"/>
              <a:t>Evaluate score of each feature according to certain criteria.</a:t>
            </a:r>
          </a:p>
          <a:p>
            <a:pPr>
              <a:buFont typeface="Wingdings" pitchFamily="2" charset="2"/>
              <a:buChar char="§"/>
            </a:pPr>
            <a:r>
              <a:rPr lang="en-US" sz="1600" dirty="0"/>
              <a:t>Select features with highest scores.</a:t>
            </a:r>
          </a:p>
          <a:p>
            <a:pPr>
              <a:buFont typeface="Wingdings" pitchFamily="2" charset="2"/>
              <a:buChar char="§"/>
            </a:pPr>
            <a:r>
              <a:rPr lang="en-US" sz="1600" dirty="0"/>
              <a:t>Features evaluation could be either univariate and multivariate. </a:t>
            </a:r>
          </a:p>
          <a:p>
            <a:pPr>
              <a:buFont typeface="Wingdings" pitchFamily="2" charset="2"/>
              <a:buChar char="§"/>
            </a:pPr>
            <a:r>
              <a:rPr lang="en-US" sz="1600" dirty="0"/>
              <a:t>Univariate = feature is evaluated independently of the feature space. </a:t>
            </a:r>
          </a:p>
          <a:p>
            <a:pPr>
              <a:buFont typeface="Wingdings" pitchFamily="2" charset="2"/>
              <a:buChar char="§"/>
            </a:pPr>
            <a:r>
              <a:rPr lang="en-US" sz="1600" dirty="0"/>
              <a:t>Multivariate can handle redundant features.</a:t>
            </a:r>
            <a:br>
              <a:rPr lang="en-US" sz="1600" dirty="0"/>
            </a:br>
            <a:endParaRPr lang="en-US" sz="1600" dirty="0"/>
          </a:p>
          <a:p>
            <a:pPr marL="0" indent="0">
              <a:buNone/>
            </a:pPr>
            <a:r>
              <a:rPr lang="en-US" sz="1600" b="1" dirty="0"/>
              <a:t>Example of Methods:</a:t>
            </a:r>
          </a:p>
          <a:p>
            <a:pPr>
              <a:buFont typeface="Wingdings" pitchFamily="2" charset="2"/>
              <a:buChar char="§"/>
            </a:pPr>
            <a:r>
              <a:rPr lang="en-US" sz="1600" dirty="0"/>
              <a:t>Spectral Feature Selection (SPEC) </a:t>
            </a:r>
          </a:p>
          <a:p>
            <a:pPr>
              <a:buFont typeface="Wingdings" pitchFamily="2" charset="2"/>
              <a:buChar char="§"/>
            </a:pPr>
            <a:r>
              <a:rPr lang="en-US" sz="1600" dirty="0"/>
              <a:t>Feature Dependency </a:t>
            </a:r>
          </a:p>
          <a:p>
            <a:pPr>
              <a:buFont typeface="Wingdings" pitchFamily="2" charset="2"/>
              <a:buChar char="§"/>
            </a:pPr>
            <a:r>
              <a:rPr lang="en-US" sz="1600" dirty="0"/>
              <a:t>Entropy-Based Distance </a:t>
            </a:r>
          </a:p>
          <a:p>
            <a:pPr>
              <a:buFont typeface="Wingdings" pitchFamily="2" charset="2"/>
              <a:buChar char="§"/>
            </a:pPr>
            <a:r>
              <a:rPr lang="en-US" sz="1600" dirty="0"/>
              <a:t>Laplacian Score </a:t>
            </a:r>
          </a:p>
          <a:p>
            <a:endParaRPr lang="en-US" sz="16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2">
            <a:extLst>
              <a:ext uri="{FF2B5EF4-FFF2-40B4-BE49-F238E27FC236}">
                <a16:creationId xmlns:a16="http://schemas.microsoft.com/office/drawing/2014/main" id="{5EBC3550-2228-794F-923B-0DA1FD583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0530" y="1779205"/>
            <a:ext cx="3173905" cy="264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5397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US" sz="3600"/>
              <a:t>Wrapper Model</a:t>
            </a:r>
          </a:p>
        </p:txBody>
      </p:sp>
      <p:sp>
        <p:nvSpPr>
          <p:cNvPr id="3" name="Content Placeholder 2"/>
          <p:cNvSpPr>
            <a:spLocks noGrp="1"/>
          </p:cNvSpPr>
          <p:nvPr>
            <p:ph idx="1"/>
          </p:nvPr>
        </p:nvSpPr>
        <p:spPr>
          <a:xfrm>
            <a:off x="643467" y="1782981"/>
            <a:ext cx="10905066" cy="4393982"/>
          </a:xfrm>
        </p:spPr>
        <p:txBody>
          <a:bodyPr>
            <a:normAutofit/>
          </a:bodyPr>
          <a:lstStyle/>
          <a:p>
            <a:pPr marL="0" indent="0">
              <a:buNone/>
            </a:pPr>
            <a:r>
              <a:rPr lang="en-US" sz="2000" b="1" dirty="0"/>
              <a:t>Characteristics:</a:t>
            </a:r>
          </a:p>
          <a:p>
            <a:pPr>
              <a:buFont typeface="Wingdings" pitchFamily="2" charset="2"/>
              <a:buChar char="§"/>
            </a:pPr>
            <a:r>
              <a:rPr lang="en-US" sz="2000" dirty="0"/>
              <a:t>Utilize clustering algorithms to evaluate features.</a:t>
            </a:r>
          </a:p>
          <a:p>
            <a:pPr>
              <a:buFont typeface="Wingdings" pitchFamily="2" charset="2"/>
              <a:buChar char="§"/>
            </a:pPr>
            <a:r>
              <a:rPr lang="en-US" sz="2000" dirty="0"/>
              <a:t>Heuristic search strategy to reduce the search space. </a:t>
            </a:r>
          </a:p>
          <a:p>
            <a:pPr>
              <a:buFont typeface="Wingdings" pitchFamily="2" charset="2"/>
              <a:buChar char="§"/>
            </a:pPr>
            <a:r>
              <a:rPr lang="en-US" sz="2000" b="1" dirty="0"/>
              <a:t>How it works</a:t>
            </a:r>
            <a:r>
              <a:rPr lang="en-US" sz="2000" dirty="0"/>
              <a:t>: Finding subset of features, evaluate, repeat. </a:t>
            </a:r>
          </a:p>
          <a:p>
            <a:pPr>
              <a:buFont typeface="Wingdings" pitchFamily="2" charset="2"/>
              <a:buChar char="§"/>
            </a:pPr>
            <a:r>
              <a:rPr lang="en-US" sz="2000" dirty="0"/>
              <a:t>Computationally expensive compared to filter model.</a:t>
            </a:r>
          </a:p>
          <a:p>
            <a:pPr>
              <a:buFont typeface="Wingdings" pitchFamily="2" charset="2"/>
              <a:buChar char="§"/>
            </a:pPr>
            <a:r>
              <a:rPr lang="en-ID" sz="2000" dirty="0"/>
              <a:t>Produce better clustering  but bias toward clustering methods. </a:t>
            </a:r>
          </a:p>
          <a:p>
            <a:pPr marL="0" indent="0">
              <a:buNone/>
            </a:pPr>
            <a:endParaRPr lang="en-US" sz="2000" b="1" dirty="0"/>
          </a:p>
          <a:p>
            <a:pPr marL="0" indent="0">
              <a:buNone/>
            </a:pPr>
            <a:r>
              <a:rPr lang="en-US" sz="2000" b="1" dirty="0"/>
              <a:t>Example of Methods:</a:t>
            </a:r>
          </a:p>
          <a:p>
            <a:pPr>
              <a:buFont typeface="Wingdings" pitchFamily="2" charset="2"/>
              <a:buChar char="§"/>
            </a:pPr>
            <a:r>
              <a:rPr lang="en-US" sz="2000" dirty="0"/>
              <a:t>MLE-based search criteria.</a:t>
            </a:r>
          </a:p>
          <a:p>
            <a:pPr>
              <a:buFont typeface="Wingdings" pitchFamily="2" charset="2"/>
              <a:buChar char="§"/>
            </a:pPr>
            <a:r>
              <a:rPr lang="en-US" sz="2000" dirty="0"/>
              <a:t>K-means search.</a:t>
            </a:r>
          </a:p>
          <a:p>
            <a:pPr>
              <a:buFont typeface="Wingdings" pitchFamily="2" charset="2"/>
              <a:buChar char="§"/>
            </a:pPr>
            <a:r>
              <a:rPr lang="en-ID" sz="2000" dirty="0"/>
              <a:t>Mixture of Gaussian search strategy. </a:t>
            </a:r>
            <a:endParaRPr lang="en-US" sz="2000" dirty="0"/>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22253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Model</a:t>
            </a:r>
          </a:p>
        </p:txBody>
      </p:sp>
      <p:sp>
        <p:nvSpPr>
          <p:cNvPr id="3" name="Content Placeholder 2"/>
          <p:cNvSpPr>
            <a:spLocks noGrp="1"/>
          </p:cNvSpPr>
          <p:nvPr>
            <p:ph idx="1"/>
          </p:nvPr>
        </p:nvSpPr>
        <p:spPr>
          <a:xfrm>
            <a:off x="838200" y="1825625"/>
            <a:ext cx="10515600" cy="4575176"/>
          </a:xfrm>
        </p:spPr>
        <p:txBody>
          <a:bodyPr>
            <a:noAutofit/>
          </a:bodyPr>
          <a:lstStyle/>
          <a:p>
            <a:pPr marL="0" indent="0">
              <a:buNone/>
            </a:pPr>
            <a:r>
              <a:rPr lang="en-US" sz="2400" b="1" dirty="0">
                <a:solidFill>
                  <a:srgbClr val="0070C0"/>
                </a:solidFill>
              </a:rPr>
              <a:t>Characteristics:</a:t>
            </a:r>
          </a:p>
          <a:p>
            <a:pPr>
              <a:buFont typeface="Wingdings" pitchFamily="2" charset="2"/>
              <a:buChar char="§"/>
            </a:pPr>
            <a:r>
              <a:rPr lang="en-US" sz="2000" dirty="0"/>
              <a:t>Overcome drawbacks of wrapper and filter methods. </a:t>
            </a:r>
          </a:p>
          <a:p>
            <a:pPr>
              <a:buFont typeface="Wingdings" pitchFamily="2" charset="2"/>
              <a:buChar char="§"/>
            </a:pPr>
            <a:r>
              <a:rPr lang="en-US" sz="2000" dirty="0"/>
              <a:t>Take efficiency from filtering and quality from wrapper methods.  </a:t>
            </a:r>
          </a:p>
          <a:p>
            <a:pPr>
              <a:buFont typeface="Wingdings" pitchFamily="2" charset="2"/>
              <a:buChar char="§"/>
            </a:pPr>
            <a:r>
              <a:rPr lang="en-US" sz="2000" b="1" dirty="0"/>
              <a:t>How it works: </a:t>
            </a:r>
          </a:p>
          <a:p>
            <a:pPr lvl="1">
              <a:buFont typeface="Wingdings" pitchFamily="2" charset="2"/>
              <a:buChar char="§"/>
            </a:pPr>
            <a:r>
              <a:rPr lang="en-US" sz="2000" dirty="0"/>
              <a:t>Utilizes filtering criteria to select different candidate subsets.</a:t>
            </a:r>
          </a:p>
          <a:p>
            <a:pPr lvl="1">
              <a:buFont typeface="Wingdings" pitchFamily="2" charset="2"/>
              <a:buChar char="§"/>
            </a:pPr>
            <a:r>
              <a:rPr lang="en-US" sz="2000" dirty="0"/>
              <a:t>evaluates the quality of clustering of each candidate subsets</a:t>
            </a:r>
          </a:p>
          <a:p>
            <a:pPr lvl="1">
              <a:buFont typeface="Wingdings" pitchFamily="2" charset="2"/>
              <a:buChar char="§"/>
            </a:pPr>
            <a:r>
              <a:rPr lang="en-US" sz="2000" dirty="0"/>
              <a:t>Select the subset with the highest clustering quality is selected.</a:t>
            </a:r>
          </a:p>
          <a:p>
            <a:pPr marL="0" indent="0">
              <a:buNone/>
            </a:pPr>
            <a:endParaRPr lang="en-US" sz="2000" b="1" dirty="0">
              <a:solidFill>
                <a:srgbClr val="0070C0"/>
              </a:solidFill>
            </a:endParaRPr>
          </a:p>
          <a:p>
            <a:pPr marL="0" indent="0">
              <a:buNone/>
            </a:pPr>
            <a:r>
              <a:rPr lang="en-US" sz="2400" b="1" dirty="0">
                <a:solidFill>
                  <a:srgbClr val="0070C0"/>
                </a:solidFill>
              </a:rPr>
              <a:t>Example of Methods:</a:t>
            </a:r>
          </a:p>
          <a:p>
            <a:pPr>
              <a:buFont typeface="Wingdings" pitchFamily="2" charset="2"/>
              <a:buChar char="§"/>
            </a:pPr>
            <a:r>
              <a:rPr lang="en-US" sz="2000" dirty="0"/>
              <a:t>All methods from filtering and wrapper </a:t>
            </a:r>
          </a:p>
          <a:p>
            <a:endParaRPr lang="en-US" sz="2000" dirty="0"/>
          </a:p>
        </p:txBody>
      </p:sp>
    </p:spTree>
    <p:extLst>
      <p:ext uri="{BB962C8B-B14F-4D97-AF65-F5344CB8AC3E}">
        <p14:creationId xmlns:p14="http://schemas.microsoft.com/office/powerpoint/2010/main" val="96906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68377"/>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Common Feature Selection Algorithms </a:t>
            </a:r>
          </a:p>
        </p:txBody>
      </p:sp>
      <p:sp>
        <p:nvSpPr>
          <p:cNvPr id="3" name="Content Placeholder 2"/>
          <p:cNvSpPr>
            <a:spLocks noGrp="1"/>
          </p:cNvSpPr>
          <p:nvPr>
            <p:ph idx="1"/>
          </p:nvPr>
        </p:nvSpPr>
        <p:spPr>
          <a:xfrm>
            <a:off x="838200" y="2177456"/>
            <a:ext cx="5097780" cy="3795748"/>
          </a:xfrm>
        </p:spPr>
        <p:txBody>
          <a:bodyPr vert="horz" lIns="91440" tIns="45720" rIns="91440" bIns="45720" rtlCol="0">
            <a:normAutofit/>
          </a:bodyPr>
          <a:lstStyle/>
          <a:p>
            <a:pPr>
              <a:buFont typeface="Arial" panose="020B0604020202020204" pitchFamily="34" charset="0"/>
              <a:buChar char="•"/>
            </a:pPr>
            <a:r>
              <a:rPr lang="en-US" sz="2000" b="1"/>
              <a:t>Algorithms for Generic Data</a:t>
            </a:r>
          </a:p>
          <a:p>
            <a:pPr lvl="1">
              <a:buFont typeface="Arial" panose="020B0604020202020204" pitchFamily="34" charset="0"/>
              <a:buChar char="•"/>
            </a:pPr>
            <a:r>
              <a:rPr lang="en-US" sz="2000"/>
              <a:t>Spectral Feature Selection (SPEC)</a:t>
            </a:r>
          </a:p>
          <a:p>
            <a:pPr lvl="1">
              <a:buFont typeface="Arial" panose="020B0604020202020204" pitchFamily="34" charset="0"/>
              <a:buChar char="•"/>
            </a:pPr>
            <a:r>
              <a:rPr lang="en-US" sz="2000"/>
              <a:t>Laplacian Score (LS)</a:t>
            </a:r>
          </a:p>
          <a:p>
            <a:pPr lvl="1">
              <a:buFont typeface="Arial" panose="020B0604020202020204" pitchFamily="34" charset="0"/>
              <a:buChar char="•"/>
            </a:pPr>
            <a:r>
              <a:rPr lang="en-US" sz="2000"/>
              <a:t>Feature Selection for Sparse Clustering</a:t>
            </a:r>
          </a:p>
          <a:p>
            <a:pPr lvl="1">
              <a:buFont typeface="Arial" panose="020B0604020202020204" pitchFamily="34" charset="0"/>
              <a:buChar char="•"/>
            </a:pPr>
            <a:r>
              <a:rPr lang="en-US" sz="2000"/>
              <a:t>Localized Feature Selection Based on Scatter Separability (LFSBSS)</a:t>
            </a:r>
          </a:p>
          <a:p>
            <a:pPr lvl="1">
              <a:buFont typeface="Arial" panose="020B0604020202020204" pitchFamily="34" charset="0"/>
              <a:buChar char="•"/>
            </a:pPr>
            <a:r>
              <a:rPr lang="en-US" sz="2000"/>
              <a:t>Multicluster Feature Selection (MCFS)</a:t>
            </a:r>
          </a:p>
          <a:p>
            <a:pPr lvl="1">
              <a:buFont typeface="Arial" panose="020B0604020202020204" pitchFamily="34" charset="0"/>
              <a:buChar char="•"/>
            </a:pPr>
            <a:r>
              <a:rPr lang="en-US" sz="2000"/>
              <a:t>Feature Weighting </a:t>
            </a:r>
            <a:r>
              <a:rPr lang="en-US" sz="2000" i="1"/>
              <a:t>k-</a:t>
            </a:r>
            <a:r>
              <a:rPr lang="en-US" sz="2000"/>
              <a:t>Means</a:t>
            </a:r>
          </a:p>
          <a:p>
            <a:pPr>
              <a:buFont typeface="Arial" panose="020B0604020202020204" pitchFamily="34" charset="0"/>
              <a:buChar char="•"/>
            </a:pPr>
            <a:r>
              <a:rPr lang="en-US" sz="2000" b="1"/>
              <a:t>Algorithms for Streaming Data</a:t>
            </a:r>
          </a:p>
          <a:p>
            <a:pPr lvl="1">
              <a:buFont typeface="Arial" panose="020B0604020202020204" pitchFamily="34" charset="0"/>
              <a:buChar char="•"/>
            </a:pPr>
            <a:r>
              <a:rPr lang="en-US" sz="2000"/>
              <a:t>Text Stream Clustering Based on Adaptive Feature Selection (TSC-AFS)</a:t>
            </a:r>
          </a:p>
        </p:txBody>
      </p:sp>
      <p:sp>
        <p:nvSpPr>
          <p:cNvPr id="4" name="Content Placeholder 2"/>
          <p:cNvSpPr txBox="1">
            <a:spLocks/>
          </p:cNvSpPr>
          <p:nvPr/>
        </p:nvSpPr>
        <p:spPr>
          <a:xfrm>
            <a:off x="6256020" y="2177456"/>
            <a:ext cx="5097780" cy="37957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2000" b="1"/>
              <a:t>Algorithms for Text Data</a:t>
            </a:r>
          </a:p>
          <a:p>
            <a:pPr lvl="1">
              <a:buFont typeface="Arial" panose="020B0604020202020204" pitchFamily="34" charset="0"/>
              <a:buChar char="•"/>
            </a:pPr>
            <a:r>
              <a:rPr lang="en-US" sz="2000"/>
              <a:t>Term Frequency (TF)</a:t>
            </a:r>
          </a:p>
          <a:p>
            <a:pPr lvl="1">
              <a:buFont typeface="Arial" panose="020B0604020202020204" pitchFamily="34" charset="0"/>
              <a:buChar char="•"/>
            </a:pPr>
            <a:r>
              <a:rPr lang="en-US" sz="2000"/>
              <a:t>Inverse Document Frequency (IDF)</a:t>
            </a:r>
          </a:p>
          <a:p>
            <a:pPr lvl="1">
              <a:buFont typeface="Arial" panose="020B0604020202020204" pitchFamily="34" charset="0"/>
              <a:buChar char="•"/>
            </a:pPr>
            <a:r>
              <a:rPr lang="en-US" sz="2000"/>
              <a:t>Term Frequency-Inverse Document Frequency (TF-IDF)</a:t>
            </a:r>
          </a:p>
          <a:p>
            <a:pPr lvl="1">
              <a:buFont typeface="Arial" panose="020B0604020202020204" pitchFamily="34" charset="0"/>
              <a:buChar char="•"/>
            </a:pPr>
            <a:r>
              <a:rPr lang="en-US" sz="2000"/>
              <a:t>Chi Square Statistic</a:t>
            </a:r>
          </a:p>
          <a:p>
            <a:pPr lvl="1">
              <a:buFont typeface="Arial" panose="020B0604020202020204" pitchFamily="34" charset="0"/>
              <a:buChar char="•"/>
            </a:pPr>
            <a:r>
              <a:rPr lang="en-US" sz="2000"/>
              <a:t>Frequent Term-Based Text Clustering</a:t>
            </a:r>
          </a:p>
          <a:p>
            <a:pPr lvl="1">
              <a:buFont typeface="Arial" panose="020B0604020202020204" pitchFamily="34" charset="0"/>
              <a:buChar char="•"/>
            </a:pPr>
            <a:r>
              <a:rPr lang="en-US" sz="2000"/>
              <a:t>Frequent Term Sequence</a:t>
            </a:r>
          </a:p>
          <a:p>
            <a:pPr>
              <a:buFont typeface="Arial" panose="020B0604020202020204" pitchFamily="34" charset="0"/>
              <a:buChar char="•"/>
            </a:pPr>
            <a:r>
              <a:rPr lang="en-US" sz="2000" b="1"/>
              <a:t>Algorithms for Linked Data</a:t>
            </a:r>
          </a:p>
          <a:p>
            <a:pPr lvl="1">
              <a:buFont typeface="Arial" panose="020B0604020202020204" pitchFamily="34" charset="0"/>
              <a:buChar char="•"/>
            </a:pPr>
            <a:r>
              <a:rPr lang="en-US" sz="2000"/>
              <a:t>LUFS: An Unsupervised Feature Selection Framework for Linked Data</a:t>
            </a:r>
          </a:p>
        </p:txBody>
      </p:sp>
    </p:spTree>
    <p:extLst>
      <p:ext uri="{BB962C8B-B14F-4D97-AF65-F5344CB8AC3E}">
        <p14:creationId xmlns:p14="http://schemas.microsoft.com/office/powerpoint/2010/main" val="4273601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bstract background of node and mesh">
            <a:extLst>
              <a:ext uri="{FF2B5EF4-FFF2-40B4-BE49-F238E27FC236}">
                <a16:creationId xmlns:a16="http://schemas.microsoft.com/office/drawing/2014/main" id="{3106D5D2-C2A9-4BF9-BE83-1F0CDB48256E}"/>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p:cNvSpPr>
            <a:spLocks noGrp="1"/>
          </p:cNvSpPr>
          <p:nvPr>
            <p:ph type="title"/>
          </p:nvPr>
        </p:nvSpPr>
        <p:spPr>
          <a:xfrm>
            <a:off x="838199" y="1671570"/>
            <a:ext cx="5155261" cy="4072044"/>
          </a:xfrm>
        </p:spPr>
        <p:txBody>
          <a:bodyPr anchor="t">
            <a:normAutofit/>
          </a:bodyPr>
          <a:lstStyle/>
          <a:p>
            <a:r>
              <a:rPr lang="en-US">
                <a:solidFill>
                  <a:srgbClr val="FFFFFF"/>
                </a:solidFill>
              </a:rPr>
              <a:t>Outline – Data Clustering</a:t>
            </a:r>
          </a:p>
        </p:txBody>
      </p:sp>
      <p:sp>
        <p:nvSpPr>
          <p:cNvPr id="3" name="Content Placeholder 2"/>
          <p:cNvSpPr>
            <a:spLocks noGrp="1"/>
          </p:cNvSpPr>
          <p:nvPr>
            <p:ph idx="1"/>
          </p:nvPr>
        </p:nvSpPr>
        <p:spPr>
          <a:xfrm>
            <a:off x="6185986" y="1671566"/>
            <a:ext cx="5170861" cy="4072043"/>
          </a:xfrm>
        </p:spPr>
        <p:txBody>
          <a:bodyPr>
            <a:normAutofit/>
          </a:bodyPr>
          <a:lstStyle/>
          <a:p>
            <a:pPr marL="514350" indent="-514350">
              <a:buFont typeface="+mj-lt"/>
              <a:buAutoNum type="arabicPeriod"/>
            </a:pPr>
            <a:r>
              <a:rPr lang="en-US" sz="2000" b="1" dirty="0">
                <a:solidFill>
                  <a:srgbClr val="FFFFFF"/>
                </a:solidFill>
              </a:rPr>
              <a:t>Definition of Clustering</a:t>
            </a:r>
          </a:p>
          <a:p>
            <a:pPr marL="514350" indent="-514350">
              <a:buFont typeface="+mj-lt"/>
              <a:buAutoNum type="arabicPeriod"/>
            </a:pPr>
            <a:r>
              <a:rPr lang="en-US" sz="2000" b="1" dirty="0">
                <a:solidFill>
                  <a:srgbClr val="FFFFFF"/>
                </a:solidFill>
              </a:rPr>
              <a:t>Features Selection and Extraction</a:t>
            </a:r>
            <a:endParaRPr lang="en-US" sz="2000" dirty="0">
              <a:solidFill>
                <a:srgbClr val="FFFFFF"/>
              </a:solidFill>
            </a:endParaRPr>
          </a:p>
          <a:p>
            <a:pPr marL="514350" indent="-514350">
              <a:buFont typeface="+mj-lt"/>
              <a:buAutoNum type="arabicPeriod"/>
            </a:pPr>
            <a:r>
              <a:rPr lang="en-US" sz="2000" b="1" dirty="0">
                <a:solidFill>
                  <a:srgbClr val="FFFFFF"/>
                </a:solidFill>
              </a:rPr>
              <a:t>Clustering Models and Algorithms </a:t>
            </a:r>
            <a:endParaRPr lang="en-US" sz="2000" dirty="0">
              <a:solidFill>
                <a:srgbClr val="FFFFFF"/>
              </a:solidFill>
            </a:endParaRPr>
          </a:p>
          <a:p>
            <a:pPr marL="514350" indent="-514350">
              <a:buFont typeface="+mj-lt"/>
              <a:buAutoNum type="arabicPeriod"/>
            </a:pPr>
            <a:r>
              <a:rPr lang="en-ID" sz="2000" b="1" dirty="0">
                <a:solidFill>
                  <a:srgbClr val="FFFFFF"/>
                </a:solidFill>
              </a:rPr>
              <a:t>Clustering Validation Measures</a:t>
            </a:r>
            <a:endParaRPr lang="en-US" sz="2000" dirty="0">
              <a:solidFill>
                <a:srgbClr val="FFFFFF"/>
              </a:solidFill>
            </a:endParaRPr>
          </a:p>
          <a:p>
            <a:pPr marL="514350" indent="-514350">
              <a:buFont typeface="+mj-lt"/>
              <a:buAutoNum type="arabicPeriod"/>
            </a:pPr>
            <a:r>
              <a:rPr lang="en-ID" sz="2000" b="1" dirty="0">
                <a:solidFill>
                  <a:srgbClr val="FFFFFF"/>
                </a:solidFill>
              </a:rPr>
              <a:t>Other Frameworks and Libraries</a:t>
            </a:r>
            <a:endParaRPr lang="en-US" sz="2000" b="1" dirty="0">
              <a:solidFill>
                <a:srgbClr val="FFFFFF"/>
              </a:solidFill>
            </a:endParaRPr>
          </a:p>
          <a:p>
            <a:pPr marL="457200" lvl="1" indent="0">
              <a:buNone/>
            </a:pPr>
            <a:endParaRPr lang="en-US" sz="2000" dirty="0">
              <a:solidFill>
                <a:srgbClr val="FFFFFF"/>
              </a:solidFill>
            </a:endParaRPr>
          </a:p>
        </p:txBody>
      </p:sp>
    </p:spTree>
    <p:extLst>
      <p:ext uri="{BB962C8B-B14F-4D97-AF65-F5344CB8AC3E}">
        <p14:creationId xmlns:p14="http://schemas.microsoft.com/office/powerpoint/2010/main" val="547029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D" sz="3600"/>
              <a:t>Various Models, Methods and Algorithms </a:t>
            </a:r>
            <a:endParaRPr lang="en-US" sz="3600"/>
          </a:p>
        </p:txBody>
      </p:sp>
      <p:sp>
        <p:nvSpPr>
          <p:cNvPr id="3" name="Content Placeholder 2"/>
          <p:cNvSpPr>
            <a:spLocks noGrp="1"/>
          </p:cNvSpPr>
          <p:nvPr>
            <p:ph idx="1"/>
          </p:nvPr>
        </p:nvSpPr>
        <p:spPr>
          <a:xfrm>
            <a:off x="643469" y="1782981"/>
            <a:ext cx="4008384" cy="4393982"/>
          </a:xfrm>
        </p:spPr>
        <p:txBody>
          <a:bodyPr>
            <a:normAutofit/>
          </a:bodyPr>
          <a:lstStyle/>
          <a:p>
            <a:pPr marL="0" indent="0">
              <a:buNone/>
            </a:pPr>
            <a:r>
              <a:rPr lang="en-ID" sz="2000" b="1" dirty="0"/>
              <a:t>Common Approaches: </a:t>
            </a:r>
            <a:endParaRPr lang="en-US" sz="2000" b="1" dirty="0"/>
          </a:p>
          <a:p>
            <a:pPr>
              <a:buFont typeface="Wingdings" pitchFamily="2" charset="2"/>
              <a:buChar char="§"/>
            </a:pPr>
            <a:r>
              <a:rPr lang="en-US" sz="2000" dirty="0"/>
              <a:t>Partitioning Methods</a:t>
            </a:r>
          </a:p>
          <a:p>
            <a:pPr>
              <a:buFont typeface="Wingdings" pitchFamily="2" charset="2"/>
              <a:buChar char="§"/>
            </a:pPr>
            <a:r>
              <a:rPr lang="en-US" sz="2000" dirty="0"/>
              <a:t>Probabilistic Models</a:t>
            </a:r>
          </a:p>
          <a:p>
            <a:pPr>
              <a:buFont typeface="Wingdings" pitchFamily="2" charset="2"/>
              <a:buChar char="§"/>
            </a:pPr>
            <a:r>
              <a:rPr lang="en-US" sz="2000" dirty="0"/>
              <a:t>Generative Models </a:t>
            </a:r>
          </a:p>
          <a:p>
            <a:pPr>
              <a:buFont typeface="Wingdings" pitchFamily="2" charset="2"/>
              <a:buChar char="§"/>
            </a:pPr>
            <a:r>
              <a:rPr lang="en-US" sz="2000" dirty="0"/>
              <a:t>Distance-Based Algorithms </a:t>
            </a:r>
          </a:p>
          <a:p>
            <a:pPr>
              <a:buFont typeface="Wingdings" pitchFamily="2" charset="2"/>
              <a:buChar char="§"/>
            </a:pPr>
            <a:r>
              <a:rPr lang="en-US" sz="2000" dirty="0"/>
              <a:t>Density-Based Methods</a:t>
            </a:r>
          </a:p>
          <a:p>
            <a:pPr>
              <a:buFont typeface="Wingdings" pitchFamily="2" charset="2"/>
              <a:buChar char="§"/>
            </a:pPr>
            <a:r>
              <a:rPr lang="en-US" sz="2000" dirty="0"/>
              <a:t>Grid-Based Methods</a:t>
            </a:r>
          </a:p>
          <a:p>
            <a:pPr>
              <a:buFont typeface="Wingdings" pitchFamily="2" charset="2"/>
              <a:buChar char="§"/>
            </a:pPr>
            <a:endParaRPr lang="en-ID" sz="2000" dirty="0"/>
          </a:p>
          <a:p>
            <a:pPr marL="0" indent="0">
              <a:buNone/>
            </a:pPr>
            <a:r>
              <a:rPr lang="en-ID" sz="2000" dirty="0"/>
              <a:t>Need more </a:t>
            </a:r>
            <a:r>
              <a:rPr lang="en-ID" sz="2000" dirty="0" err="1"/>
              <a:t>Ph.Ds</a:t>
            </a:r>
            <a:r>
              <a:rPr lang="en-ID" sz="2000" dirty="0"/>
              <a:t> to understand it all…. don’t be a </a:t>
            </a:r>
            <a:r>
              <a:rPr lang="en-ID" sz="2000"/>
              <a:t>wikipedia</a:t>
            </a:r>
            <a:r>
              <a:rPr lang="en-ID" sz="2000" dirty="0"/>
              <a:t>.</a:t>
            </a:r>
            <a:endParaRPr lang="en-US" sz="2000" dirty="0"/>
          </a:p>
          <a:p>
            <a:pPr>
              <a:buFont typeface="Wingdings" pitchFamily="2" charset="2"/>
              <a:buChar char="§"/>
            </a:pPr>
            <a:endParaRPr lang="en-US" sz="2000" dirty="0"/>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0" y="1900368"/>
            <a:ext cx="6253212" cy="41271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41155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Model Comparison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2589" y="1675227"/>
            <a:ext cx="9986821" cy="43941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09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D8448F-E4E1-504E-9D20-3B0568E4A3C0}"/>
              </a:ext>
            </a:extLst>
          </p:cNvPr>
          <p:cNvSpPr>
            <a:spLocks noGrp="1"/>
          </p:cNvSpPr>
          <p:nvPr>
            <p:ph type="title"/>
          </p:nvPr>
        </p:nvSpPr>
        <p:spPr>
          <a:xfrm>
            <a:off x="643467" y="321734"/>
            <a:ext cx="10905066" cy="1135737"/>
          </a:xfrm>
        </p:spPr>
        <p:txBody>
          <a:bodyPr>
            <a:normAutofit/>
          </a:bodyPr>
          <a:lstStyle/>
          <a:p>
            <a:r>
              <a:rPr lang="en-ID" sz="3600"/>
              <a:t>Hierarchical Agglomerative Clustering </a:t>
            </a:r>
            <a:endParaRPr lang="en-US" sz="36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5D3DB97-C036-444A-81ED-1A013BDC1458}"/>
                  </a:ext>
                </a:extLst>
              </p:cNvPr>
              <p:cNvSpPr>
                <a:spLocks noGrp="1"/>
              </p:cNvSpPr>
              <p:nvPr>
                <p:ph idx="1"/>
              </p:nvPr>
            </p:nvSpPr>
            <p:spPr>
              <a:xfrm>
                <a:off x="643469" y="1782980"/>
                <a:ext cx="4008384" cy="4753285"/>
              </a:xfrm>
            </p:spPr>
            <p:txBody>
              <a:bodyPr>
                <a:noAutofit/>
              </a:bodyPr>
              <a:lstStyle/>
              <a:p>
                <a:r>
                  <a:rPr lang="en-ID" sz="1800" dirty="0"/>
                  <a:t>The input to the algorithm is an </a:t>
                </a:r>
                <a14:m>
                  <m:oMath xmlns:m="http://schemas.openxmlformats.org/officeDocument/2006/math">
                    <m:r>
                      <a:rPr lang="en-US" sz="1800" b="0" i="1">
                        <a:latin typeface="Cambria Math" panose="02040503050406030204" pitchFamily="18" charset="0"/>
                      </a:rPr>
                      <m:t>𝑁</m:t>
                    </m:r>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𝑁</m:t>
                    </m:r>
                  </m:oMath>
                </a14:m>
                <a:r>
                  <a:rPr lang="en-ID" sz="1800" dirty="0"/>
                  <a:t> dissimilarity matrix </a:t>
                </a:r>
                <a14:m>
                  <m:oMath xmlns:m="http://schemas.openxmlformats.org/officeDocument/2006/math">
                    <m:sSub>
                      <m:sSubPr>
                        <m:ctrlPr>
                          <a:rPr lang="en-ID" sz="1800" i="1">
                            <a:latin typeface="Cambria Math" panose="02040503050406030204" pitchFamily="18" charset="0"/>
                          </a:rPr>
                        </m:ctrlPr>
                      </m:sSubPr>
                      <m:e>
                        <m:r>
                          <a:rPr lang="en-US" sz="1800" b="0" i="1">
                            <a:latin typeface="Cambria Math" panose="02040503050406030204" pitchFamily="18" charset="0"/>
                          </a:rPr>
                          <m:t>𝐷</m:t>
                        </m:r>
                      </m:e>
                      <m:sub>
                        <m:r>
                          <a:rPr lang="en-US" sz="1800" b="0" i="1">
                            <a:latin typeface="Cambria Math" panose="02040503050406030204" pitchFamily="18" charset="0"/>
                          </a:rPr>
                          <m:t>𝑖𝑗</m:t>
                        </m:r>
                      </m:sub>
                    </m:sSub>
                    <m:r>
                      <a:rPr lang="en-ID" sz="180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0</m:t>
                    </m:r>
                  </m:oMath>
                </a14:m>
                <a:r>
                  <a:rPr lang="en-ID" sz="1800" dirty="0"/>
                  <a:t>, and the output is a tree structure in which groups </a:t>
                </a:r>
                <a14:m>
                  <m:oMath xmlns:m="http://schemas.openxmlformats.org/officeDocument/2006/math">
                    <m:r>
                      <a:rPr lang="en-ID" sz="1800" i="1" dirty="0" smtClean="0">
                        <a:latin typeface="Cambria Math" panose="02040503050406030204" pitchFamily="18" charset="0"/>
                      </a:rPr>
                      <m:t>𝑖</m:t>
                    </m:r>
                  </m:oMath>
                </a14:m>
                <a:r>
                  <a:rPr lang="en-ID" sz="1800" dirty="0"/>
                  <a:t> and </a:t>
                </a:r>
                <a14:m>
                  <m:oMath xmlns:m="http://schemas.openxmlformats.org/officeDocument/2006/math">
                    <m:r>
                      <a:rPr lang="en-ID" sz="1800" i="1" dirty="0" smtClean="0">
                        <a:latin typeface="Cambria Math" panose="02040503050406030204" pitchFamily="18" charset="0"/>
                      </a:rPr>
                      <m:t>𝑗</m:t>
                    </m:r>
                  </m:oMath>
                </a14:m>
                <a:r>
                  <a:rPr lang="en-ID" sz="1800" dirty="0"/>
                  <a:t> with small dissimilarity are grouped together in a hierarchical fashion. For example </a:t>
                </a:r>
                <a:r>
                  <a:rPr lang="en-ID" sz="1800" b="1" dirty="0"/>
                  <a:t>city block distance </a:t>
                </a:r>
                <a:r>
                  <a:rPr lang="en-ID" sz="1800" dirty="0"/>
                  <a:t>between the points to define the dissimilarity, i.e., </a:t>
                </a:r>
              </a:p>
              <a:p>
                <a:endParaRPr lang="en-ID" sz="1800" dirty="0"/>
              </a:p>
              <a:p>
                <a:endParaRPr lang="en-ID" sz="1800" dirty="0"/>
              </a:p>
              <a:p>
                <a:r>
                  <a:rPr lang="en-ID" sz="1800" dirty="0"/>
                  <a:t>Start with a tree with </a:t>
                </a:r>
                <a14:m>
                  <m:oMath xmlns:m="http://schemas.openxmlformats.org/officeDocument/2006/math">
                    <m:r>
                      <a:rPr lang="en-ID" sz="1800" i="1" dirty="0" smtClean="0">
                        <a:latin typeface="Cambria Math" panose="02040503050406030204" pitchFamily="18" charset="0"/>
                      </a:rPr>
                      <m:t>𝑁</m:t>
                    </m:r>
                  </m:oMath>
                </a14:m>
                <a:r>
                  <a:rPr lang="en-ID" sz="1800" dirty="0"/>
                  <a:t> leaves, each corresponding to a cluster with a single data point. Next we compute the pair of points that are closest, and merge them. </a:t>
                </a:r>
              </a:p>
              <a:p>
                <a:endParaRPr lang="en-US" sz="1800" dirty="0"/>
              </a:p>
            </p:txBody>
          </p:sp>
        </mc:Choice>
        <mc:Fallback>
          <p:sp>
            <p:nvSpPr>
              <p:cNvPr id="3" name="Content Placeholder 2">
                <a:extLst>
                  <a:ext uri="{FF2B5EF4-FFF2-40B4-BE49-F238E27FC236}">
                    <a16:creationId xmlns:a16="http://schemas.microsoft.com/office/drawing/2014/main" id="{75D3DB97-C036-444A-81ED-1A013BDC1458}"/>
                  </a:ext>
                </a:extLst>
              </p:cNvPr>
              <p:cNvSpPr>
                <a:spLocks noGrp="1" noRot="1" noChangeAspect="1" noMove="1" noResize="1" noEditPoints="1" noAdjustHandles="1" noChangeArrowheads="1" noChangeShapeType="1" noTextEdit="1"/>
              </p:cNvSpPr>
              <p:nvPr>
                <p:ph idx="1"/>
              </p:nvPr>
            </p:nvSpPr>
            <p:spPr>
              <a:xfrm>
                <a:off x="643469" y="1782980"/>
                <a:ext cx="4008384" cy="4753285"/>
              </a:xfrm>
              <a:blipFill>
                <a:blip r:embed="rId2"/>
                <a:stretch>
                  <a:fillRect l="-946" t="-1067" r="-126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hart, line chart, scatter chart&#10;&#10;Description automatically generated">
            <a:extLst>
              <a:ext uri="{FF2B5EF4-FFF2-40B4-BE49-F238E27FC236}">
                <a16:creationId xmlns:a16="http://schemas.microsoft.com/office/drawing/2014/main" id="{72321370-0B7C-8741-963B-B7D012F32053}"/>
              </a:ext>
            </a:extLst>
          </p:cNvPr>
          <p:cNvPicPr>
            <a:picLocks noChangeAspect="1"/>
          </p:cNvPicPr>
          <p:nvPr/>
        </p:nvPicPr>
        <p:blipFill>
          <a:blip r:embed="rId3"/>
          <a:stretch>
            <a:fillRect/>
          </a:stretch>
        </p:blipFill>
        <p:spPr>
          <a:xfrm>
            <a:off x="5295319" y="1743000"/>
            <a:ext cx="6253212" cy="220425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Diagram&#10;&#10;Description automatically generated">
            <a:extLst>
              <a:ext uri="{FF2B5EF4-FFF2-40B4-BE49-F238E27FC236}">
                <a16:creationId xmlns:a16="http://schemas.microsoft.com/office/drawing/2014/main" id="{C1B76B3B-F1E0-324E-B1D5-31B426D9A992}"/>
              </a:ext>
            </a:extLst>
          </p:cNvPr>
          <p:cNvPicPr>
            <a:picLocks noChangeAspect="1"/>
          </p:cNvPicPr>
          <p:nvPr/>
        </p:nvPicPr>
        <p:blipFill>
          <a:blip r:embed="rId4"/>
          <a:stretch>
            <a:fillRect/>
          </a:stretch>
        </p:blipFill>
        <p:spPr>
          <a:xfrm>
            <a:off x="5295319" y="4141066"/>
            <a:ext cx="6410325" cy="1563254"/>
          </a:xfrm>
          <a:prstGeom prst="rect">
            <a:avLst/>
          </a:prstGeom>
        </p:spPr>
      </p:pic>
      <p:pic>
        <p:nvPicPr>
          <p:cNvPr id="9" name="Picture 8" descr="Diagram, schematic&#10;&#10;Description automatically generated with medium confidence">
            <a:extLst>
              <a:ext uri="{FF2B5EF4-FFF2-40B4-BE49-F238E27FC236}">
                <a16:creationId xmlns:a16="http://schemas.microsoft.com/office/drawing/2014/main" id="{BFCA778D-C3B0-7943-B76D-EFCC5138DAE8}"/>
              </a:ext>
            </a:extLst>
          </p:cNvPr>
          <p:cNvPicPr>
            <a:picLocks noChangeAspect="1"/>
          </p:cNvPicPr>
          <p:nvPr/>
        </p:nvPicPr>
        <p:blipFill>
          <a:blip r:embed="rId5"/>
          <a:stretch>
            <a:fillRect/>
          </a:stretch>
        </p:blipFill>
        <p:spPr>
          <a:xfrm>
            <a:off x="1657526" y="3902997"/>
            <a:ext cx="1905000" cy="698500"/>
          </a:xfrm>
          <a:prstGeom prst="rect">
            <a:avLst/>
          </a:prstGeom>
        </p:spPr>
      </p:pic>
    </p:spTree>
    <p:extLst>
      <p:ext uri="{BB962C8B-B14F-4D97-AF65-F5344CB8AC3E}">
        <p14:creationId xmlns:p14="http://schemas.microsoft.com/office/powerpoint/2010/main" val="874121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CB8D40-702E-304F-8088-3C57B10629DD}"/>
              </a:ext>
            </a:extLst>
          </p:cNvPr>
          <p:cNvSpPr>
            <a:spLocks noGrp="1"/>
          </p:cNvSpPr>
          <p:nvPr>
            <p:ph type="title"/>
          </p:nvPr>
        </p:nvSpPr>
        <p:spPr>
          <a:xfrm>
            <a:off x="643467" y="321734"/>
            <a:ext cx="4970877" cy="1135737"/>
          </a:xfrm>
        </p:spPr>
        <p:txBody>
          <a:bodyPr>
            <a:normAutofit/>
          </a:bodyPr>
          <a:lstStyle/>
          <a:p>
            <a:r>
              <a:rPr lang="en-US" sz="3600"/>
              <a:t>HAC Implementation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48E5A7-2BD1-E748-95F1-C1160DFCC377}"/>
                  </a:ext>
                </a:extLst>
              </p:cNvPr>
              <p:cNvSpPr>
                <a:spLocks noGrp="1"/>
              </p:cNvSpPr>
              <p:nvPr>
                <p:ph idx="1"/>
              </p:nvPr>
            </p:nvSpPr>
            <p:spPr>
              <a:xfrm>
                <a:off x="643468" y="1782981"/>
                <a:ext cx="4970877" cy="4393982"/>
              </a:xfrm>
            </p:spPr>
            <p:txBody>
              <a:bodyPr>
                <a:normAutofit/>
              </a:bodyPr>
              <a:lstStyle/>
              <a:p>
                <a:r>
                  <a:rPr lang="en-ID" sz="1700" dirty="0"/>
                  <a:t>Agglomerative clustering starts with </a:t>
                </a:r>
                <a14:m>
                  <m:oMath xmlns:m="http://schemas.openxmlformats.org/officeDocument/2006/math">
                    <m:r>
                      <a:rPr lang="en-ID" sz="1700" i="1" dirty="0" smtClean="0">
                        <a:latin typeface="Cambria Math" panose="02040503050406030204" pitchFamily="18" charset="0"/>
                      </a:rPr>
                      <m:t>𝑁</m:t>
                    </m:r>
                  </m:oMath>
                </a14:m>
                <a:r>
                  <a:rPr lang="en-ID" sz="1700" dirty="0"/>
                  <a:t> groups, each initially containing one object, and then at each step it merges the two most similar groups until there is a single group, containing all the data. </a:t>
                </a:r>
              </a:p>
              <a:p>
                <a:r>
                  <a:rPr lang="en-ID" sz="1700" dirty="0"/>
                  <a:t>Since picking the two most similar clusters to merge takes </a:t>
                </a:r>
                <a14:m>
                  <m:oMath xmlns:m="http://schemas.openxmlformats.org/officeDocument/2006/math">
                    <m:r>
                      <a:rPr lang="en-ID" sz="1700" i="1" dirty="0" smtClean="0">
                        <a:latin typeface="Cambria Math" panose="02040503050406030204" pitchFamily="18" charset="0"/>
                      </a:rPr>
                      <m:t>𝑂</m:t>
                    </m:r>
                    <m:r>
                      <a:rPr lang="en-ID" sz="1700" i="1" dirty="0" smtClean="0">
                        <a:latin typeface="Cambria Math" panose="02040503050406030204" pitchFamily="18" charset="0"/>
                      </a:rPr>
                      <m:t>(</m:t>
                    </m:r>
                    <m:sSup>
                      <m:sSupPr>
                        <m:ctrlPr>
                          <a:rPr lang="en-ID" sz="1700" i="1" dirty="0" smtClean="0">
                            <a:latin typeface="Cambria Math" panose="02040503050406030204" pitchFamily="18" charset="0"/>
                          </a:rPr>
                        </m:ctrlPr>
                      </m:sSupPr>
                      <m:e>
                        <m:r>
                          <a:rPr lang="en-US" sz="1700" b="0" i="1" dirty="0" smtClean="0">
                            <a:latin typeface="Cambria Math" panose="02040503050406030204" pitchFamily="18" charset="0"/>
                          </a:rPr>
                          <m:t>𝑁</m:t>
                        </m:r>
                      </m:e>
                      <m:sup>
                        <m:r>
                          <a:rPr lang="en-US" sz="1700" b="0" i="1" dirty="0" smtClean="0">
                            <a:latin typeface="Cambria Math" panose="02040503050406030204" pitchFamily="18" charset="0"/>
                          </a:rPr>
                          <m:t>2</m:t>
                        </m:r>
                      </m:sup>
                    </m:sSup>
                    <m:r>
                      <a:rPr lang="en-ID" sz="1700" i="1" dirty="0" smtClean="0">
                        <a:latin typeface="Cambria Math" panose="02040503050406030204" pitchFamily="18" charset="0"/>
                      </a:rPr>
                      <m:t>)</m:t>
                    </m:r>
                    <m:r>
                      <a:rPr lang="en-ID" sz="1700" i="1">
                        <a:latin typeface="Cambria Math" panose="02040503050406030204" pitchFamily="18" charset="0"/>
                      </a:rPr>
                      <m:t> </m:t>
                    </m:r>
                  </m:oMath>
                </a14:m>
                <a:r>
                  <a:rPr lang="en-ID" sz="1700" dirty="0"/>
                  <a:t>time, and there are </a:t>
                </a:r>
                <a14:m>
                  <m:oMath xmlns:m="http://schemas.openxmlformats.org/officeDocument/2006/math">
                    <m:r>
                      <a:rPr lang="en-ID" sz="1700" i="1">
                        <a:latin typeface="Cambria Math" panose="02040503050406030204" pitchFamily="18" charset="0"/>
                      </a:rPr>
                      <m:t>𝑂</m:t>
                    </m:r>
                    <m:r>
                      <a:rPr lang="en-ID" sz="1700" i="1">
                        <a:latin typeface="Cambria Math" panose="02040503050406030204" pitchFamily="18" charset="0"/>
                      </a:rPr>
                      <m:t>(</m:t>
                    </m:r>
                    <m:r>
                      <a:rPr lang="en-ID" sz="1700" i="1">
                        <a:latin typeface="Cambria Math" panose="02040503050406030204" pitchFamily="18" charset="0"/>
                      </a:rPr>
                      <m:t>𝑁</m:t>
                    </m:r>
                    <m:r>
                      <a:rPr lang="en-ID" sz="1700" i="1">
                        <a:latin typeface="Cambria Math" panose="02040503050406030204" pitchFamily="18" charset="0"/>
                      </a:rPr>
                      <m:t>)</m:t>
                    </m:r>
                  </m:oMath>
                </a14:m>
                <a:r>
                  <a:rPr lang="en-ID" sz="1700" dirty="0"/>
                  <a:t> steps in the algorithm, the total running time is </a:t>
                </a:r>
                <a14:m>
                  <m:oMath xmlns:m="http://schemas.openxmlformats.org/officeDocument/2006/math">
                    <m:r>
                      <a:rPr lang="en-ID" sz="1700" i="1" smtClean="0">
                        <a:latin typeface="Cambria Math" panose="02040503050406030204" pitchFamily="18" charset="0"/>
                      </a:rPr>
                      <m:t>𝑂</m:t>
                    </m:r>
                    <m:r>
                      <a:rPr lang="en-ID" sz="1700" i="1" smtClean="0">
                        <a:latin typeface="Cambria Math" panose="02040503050406030204" pitchFamily="18" charset="0"/>
                      </a:rPr>
                      <m:t>(</m:t>
                    </m:r>
                    <m:sSup>
                      <m:sSupPr>
                        <m:ctrlPr>
                          <a:rPr lang="en-ID" sz="1700" i="1" smtClean="0">
                            <a:latin typeface="Cambria Math" panose="02040503050406030204" pitchFamily="18" charset="0"/>
                          </a:rPr>
                        </m:ctrlPr>
                      </m:sSupPr>
                      <m:e>
                        <m:r>
                          <a:rPr lang="en-US" sz="1700" b="0" i="1" smtClean="0">
                            <a:latin typeface="Cambria Math" panose="02040503050406030204" pitchFamily="18" charset="0"/>
                          </a:rPr>
                          <m:t>𝑁</m:t>
                        </m:r>
                      </m:e>
                      <m:sup>
                        <m:r>
                          <a:rPr lang="en-US" sz="1700" b="0" i="1" smtClean="0">
                            <a:latin typeface="Cambria Math" panose="02040503050406030204" pitchFamily="18" charset="0"/>
                          </a:rPr>
                          <m:t>3</m:t>
                        </m:r>
                      </m:sup>
                    </m:sSup>
                    <m:r>
                      <a:rPr lang="en-ID" sz="1700" i="1" smtClean="0">
                        <a:latin typeface="Cambria Math" panose="02040503050406030204" pitchFamily="18" charset="0"/>
                      </a:rPr>
                      <m:t>)</m:t>
                    </m:r>
                  </m:oMath>
                </a14:m>
                <a:r>
                  <a:rPr lang="en-ID" sz="1700" dirty="0"/>
                  <a:t>. However, by using a priority queue, this can be reduced to </a:t>
                </a:r>
                <a14:m>
                  <m:oMath xmlns:m="http://schemas.openxmlformats.org/officeDocument/2006/math">
                    <m:r>
                      <a:rPr lang="en-ID" sz="1700" i="1" dirty="0" smtClean="0">
                        <a:latin typeface="Cambria Math" panose="02040503050406030204" pitchFamily="18" charset="0"/>
                      </a:rPr>
                      <m:t>𝑂</m:t>
                    </m:r>
                    <m:r>
                      <a:rPr lang="en-ID" sz="1700" i="1" dirty="0" smtClean="0">
                        <a:latin typeface="Cambria Math" panose="02040503050406030204" pitchFamily="18" charset="0"/>
                      </a:rPr>
                      <m:t>(</m:t>
                    </m:r>
                    <m:sSup>
                      <m:sSupPr>
                        <m:ctrlPr>
                          <a:rPr lang="en-ID" sz="1700" i="1" dirty="0">
                            <a:latin typeface="Cambria Math" panose="02040503050406030204" pitchFamily="18" charset="0"/>
                          </a:rPr>
                        </m:ctrlPr>
                      </m:sSupPr>
                      <m:e>
                        <m:r>
                          <a:rPr lang="en-US" sz="1700" i="1" dirty="0">
                            <a:latin typeface="Cambria Math" panose="02040503050406030204" pitchFamily="18" charset="0"/>
                          </a:rPr>
                          <m:t>𝑁</m:t>
                        </m:r>
                      </m:e>
                      <m:sup>
                        <m:r>
                          <a:rPr lang="en-US" sz="1700" i="1" dirty="0">
                            <a:latin typeface="Cambria Math" panose="02040503050406030204" pitchFamily="18" charset="0"/>
                          </a:rPr>
                          <m:t>2</m:t>
                        </m:r>
                      </m:sup>
                    </m:sSup>
                    <m:r>
                      <a:rPr lang="en-US" sz="1700" b="0" i="1" dirty="0" smtClean="0">
                        <a:latin typeface="Cambria Math" panose="02040503050406030204" pitchFamily="18" charset="0"/>
                      </a:rPr>
                      <m:t> </m:t>
                    </m:r>
                    <m:r>
                      <m:rPr>
                        <m:sty m:val="p"/>
                      </m:rPr>
                      <a:rPr lang="en-ID" sz="1700" i="1" dirty="0" smtClean="0">
                        <a:latin typeface="Cambria Math" panose="02040503050406030204" pitchFamily="18" charset="0"/>
                      </a:rPr>
                      <m:t>log</m:t>
                    </m:r>
                    <m:r>
                      <a:rPr lang="en-ID" sz="1700" i="1" dirty="0" smtClean="0">
                        <a:latin typeface="Cambria Math" panose="02040503050406030204" pitchFamily="18" charset="0"/>
                      </a:rPr>
                      <m:t>⁡</m:t>
                    </m:r>
                    <m:r>
                      <a:rPr lang="en-ID" sz="1700" i="1" dirty="0" smtClean="0">
                        <a:latin typeface="Cambria Math" panose="02040503050406030204" pitchFamily="18" charset="0"/>
                      </a:rPr>
                      <m:t>𝑁</m:t>
                    </m:r>
                    <m:r>
                      <a:rPr lang="en-ID" sz="1700" i="1" dirty="0" smtClean="0">
                        <a:latin typeface="Cambria Math" panose="02040503050406030204" pitchFamily="18" charset="0"/>
                      </a:rPr>
                      <m:t>)</m:t>
                    </m:r>
                  </m:oMath>
                </a14:m>
                <a:r>
                  <a:rPr lang="en-ID" sz="1700" dirty="0"/>
                  <a:t>. </a:t>
                </a:r>
              </a:p>
              <a:p>
                <a:r>
                  <a:rPr lang="en-ID" sz="1700" dirty="0"/>
                  <a:t>Three types of HAC Implementation:</a:t>
                </a:r>
              </a:p>
              <a:p>
                <a:pPr lvl="1"/>
                <a:r>
                  <a:rPr lang="en-ID" sz="1700" dirty="0"/>
                  <a:t>Single Link (Nearest </a:t>
                </a:r>
                <a:r>
                  <a:rPr lang="en-ID" sz="1700" dirty="0" err="1"/>
                  <a:t>Neighbor</a:t>
                </a:r>
                <a:r>
                  <a:rPr lang="en-ID" sz="1700" dirty="0"/>
                  <a:t>) Clustering</a:t>
                </a:r>
              </a:p>
              <a:p>
                <a:pPr lvl="1"/>
                <a:r>
                  <a:rPr lang="en-ID" sz="1700" dirty="0"/>
                  <a:t>Complete Link (Further </a:t>
                </a:r>
                <a:r>
                  <a:rPr lang="en-ID" sz="1700" dirty="0" err="1"/>
                  <a:t>Neighbor</a:t>
                </a:r>
                <a:r>
                  <a:rPr lang="en-ID" sz="1700" dirty="0"/>
                  <a:t>) Clustering</a:t>
                </a:r>
              </a:p>
              <a:p>
                <a:pPr lvl="1"/>
                <a:r>
                  <a:rPr lang="en-ID" sz="1700" dirty="0"/>
                  <a:t>Average Link Clustering</a:t>
                </a:r>
              </a:p>
              <a:p>
                <a:endParaRPr lang="en-US" sz="1700" dirty="0"/>
              </a:p>
            </p:txBody>
          </p:sp>
        </mc:Choice>
        <mc:Fallback xmlns="">
          <p:sp>
            <p:nvSpPr>
              <p:cNvPr id="3" name="Content Placeholder 2">
                <a:extLst>
                  <a:ext uri="{FF2B5EF4-FFF2-40B4-BE49-F238E27FC236}">
                    <a16:creationId xmlns:a16="http://schemas.microsoft.com/office/drawing/2014/main" id="{6948E5A7-2BD1-E748-95F1-C1160DFCC377}"/>
                  </a:ext>
                </a:extLst>
              </p:cNvPr>
              <p:cNvSpPr>
                <a:spLocks noGrp="1" noRot="1" noChangeAspect="1" noMove="1" noResize="1" noEditPoints="1" noAdjustHandles="1" noChangeArrowheads="1" noChangeShapeType="1" noTextEdit="1"/>
              </p:cNvSpPr>
              <p:nvPr>
                <p:ph idx="1"/>
              </p:nvPr>
            </p:nvSpPr>
            <p:spPr>
              <a:xfrm>
                <a:off x="643468" y="1782981"/>
                <a:ext cx="4970877" cy="4393982"/>
              </a:xfrm>
              <a:blipFill>
                <a:blip r:embed="rId2"/>
                <a:stretch>
                  <a:fillRect l="-509" t="-1153" r="-1272"/>
                </a:stretch>
              </a:blipFill>
            </p:spPr>
            <p:txBody>
              <a:bodyPr/>
              <a:lstStyle/>
              <a:p>
                <a:r>
                  <a:rPr lang="en-US">
                    <a:noFill/>
                  </a:rPr>
                  <a:t> </a:t>
                </a:r>
              </a:p>
            </p:txBody>
          </p:sp>
        </mc:Fallback>
      </mc:AlternateContent>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with medium confidence">
            <a:extLst>
              <a:ext uri="{FF2B5EF4-FFF2-40B4-BE49-F238E27FC236}">
                <a16:creationId xmlns:a16="http://schemas.microsoft.com/office/drawing/2014/main" id="{6779958C-087F-F643-B1AA-AA53725E657A}"/>
              </a:ext>
            </a:extLst>
          </p:cNvPr>
          <p:cNvPicPr>
            <a:picLocks noChangeAspect="1"/>
          </p:cNvPicPr>
          <p:nvPr/>
        </p:nvPicPr>
        <p:blipFill>
          <a:blip r:embed="rId3"/>
          <a:stretch>
            <a:fillRect/>
          </a:stretch>
        </p:blipFill>
        <p:spPr>
          <a:xfrm>
            <a:off x="5749570" y="1749196"/>
            <a:ext cx="5798963" cy="3682340"/>
          </a:xfrm>
          <a:prstGeom prst="rect">
            <a:avLst/>
          </a:prstGeom>
        </p:spPr>
      </p:pic>
      <p:grpSp>
        <p:nvGrpSpPr>
          <p:cNvPr id="29" name="Group 28">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0" name="Isosceles Triangle 29">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8200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bstract background of node and mesh">
            <a:extLst>
              <a:ext uri="{FF2B5EF4-FFF2-40B4-BE49-F238E27FC236}">
                <a16:creationId xmlns:a16="http://schemas.microsoft.com/office/drawing/2014/main" id="{3106D5D2-C2A9-4BF9-BE83-1F0CDB48256E}"/>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p:cNvSpPr>
            <a:spLocks noGrp="1"/>
          </p:cNvSpPr>
          <p:nvPr>
            <p:ph type="title"/>
          </p:nvPr>
        </p:nvSpPr>
        <p:spPr>
          <a:xfrm>
            <a:off x="838199" y="1671570"/>
            <a:ext cx="5155261" cy="4072044"/>
          </a:xfrm>
        </p:spPr>
        <p:txBody>
          <a:bodyPr anchor="t">
            <a:normAutofit/>
          </a:bodyPr>
          <a:lstStyle/>
          <a:p>
            <a:r>
              <a:rPr lang="en-US">
                <a:solidFill>
                  <a:srgbClr val="FFFFFF"/>
                </a:solidFill>
              </a:rPr>
              <a:t>Outline – Data Clustering</a:t>
            </a:r>
          </a:p>
        </p:txBody>
      </p:sp>
      <p:sp>
        <p:nvSpPr>
          <p:cNvPr id="3" name="Content Placeholder 2"/>
          <p:cNvSpPr>
            <a:spLocks noGrp="1"/>
          </p:cNvSpPr>
          <p:nvPr>
            <p:ph idx="1"/>
          </p:nvPr>
        </p:nvSpPr>
        <p:spPr>
          <a:xfrm>
            <a:off x="6185986" y="1671566"/>
            <a:ext cx="5170861" cy="4072043"/>
          </a:xfrm>
        </p:spPr>
        <p:txBody>
          <a:bodyPr>
            <a:normAutofit/>
          </a:bodyPr>
          <a:lstStyle/>
          <a:p>
            <a:pPr marL="514350" indent="-514350">
              <a:buFont typeface="+mj-lt"/>
              <a:buAutoNum type="arabicPeriod"/>
            </a:pPr>
            <a:r>
              <a:rPr lang="en-US" sz="2000" b="1" dirty="0">
                <a:solidFill>
                  <a:srgbClr val="FFFFFF"/>
                </a:solidFill>
              </a:rPr>
              <a:t>Definition of Clustering</a:t>
            </a:r>
          </a:p>
          <a:p>
            <a:pPr marL="514350" indent="-514350">
              <a:buFont typeface="+mj-lt"/>
              <a:buAutoNum type="arabicPeriod"/>
            </a:pPr>
            <a:r>
              <a:rPr lang="en-US" sz="2000" b="1" dirty="0">
                <a:solidFill>
                  <a:srgbClr val="FFFFFF"/>
                </a:solidFill>
              </a:rPr>
              <a:t>Features Selection and Extraction</a:t>
            </a:r>
            <a:endParaRPr lang="en-US" sz="2000" dirty="0">
              <a:solidFill>
                <a:srgbClr val="FFFFFF"/>
              </a:solidFill>
            </a:endParaRPr>
          </a:p>
          <a:p>
            <a:pPr marL="514350" indent="-514350">
              <a:buFont typeface="+mj-lt"/>
              <a:buAutoNum type="arabicPeriod"/>
            </a:pPr>
            <a:r>
              <a:rPr lang="en-US" sz="2000" b="1" dirty="0">
                <a:solidFill>
                  <a:srgbClr val="FFFFFF"/>
                </a:solidFill>
              </a:rPr>
              <a:t>Clustering Models and Algorithms </a:t>
            </a:r>
            <a:endParaRPr lang="en-US" sz="2000" dirty="0">
              <a:solidFill>
                <a:srgbClr val="FFFFFF"/>
              </a:solidFill>
            </a:endParaRPr>
          </a:p>
          <a:p>
            <a:pPr marL="514350" indent="-514350">
              <a:buFont typeface="+mj-lt"/>
              <a:buAutoNum type="arabicPeriod"/>
            </a:pPr>
            <a:r>
              <a:rPr lang="en-ID" sz="2000" b="1" dirty="0">
                <a:solidFill>
                  <a:srgbClr val="FFFFFF"/>
                </a:solidFill>
              </a:rPr>
              <a:t>Clustering Validation Measures</a:t>
            </a:r>
            <a:endParaRPr lang="en-US" sz="2000" dirty="0">
              <a:solidFill>
                <a:srgbClr val="FFFFFF"/>
              </a:solidFill>
            </a:endParaRPr>
          </a:p>
          <a:p>
            <a:pPr marL="514350" indent="-514350">
              <a:buFont typeface="+mj-lt"/>
              <a:buAutoNum type="arabicPeriod"/>
            </a:pPr>
            <a:r>
              <a:rPr lang="en-ID" sz="2000" b="1" dirty="0">
                <a:solidFill>
                  <a:srgbClr val="FFFFFF"/>
                </a:solidFill>
              </a:rPr>
              <a:t>Other Frameworks and Libraries</a:t>
            </a:r>
            <a:endParaRPr lang="en-US" sz="2000" b="1" dirty="0">
              <a:solidFill>
                <a:srgbClr val="FFFFFF"/>
              </a:solidFill>
            </a:endParaRPr>
          </a:p>
          <a:p>
            <a:pPr marL="457200" lvl="1" indent="0">
              <a:buNone/>
            </a:pPr>
            <a:endParaRPr lang="en-US" sz="2000" dirty="0">
              <a:solidFill>
                <a:srgbClr val="FFFFFF"/>
              </a:solidFill>
            </a:endParaRPr>
          </a:p>
        </p:txBody>
      </p:sp>
    </p:spTree>
    <p:extLst>
      <p:ext uri="{BB962C8B-B14F-4D97-AF65-F5344CB8AC3E}">
        <p14:creationId xmlns:p14="http://schemas.microsoft.com/office/powerpoint/2010/main" val="916146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072951-BC00-4144-AB5A-340FD10AA811}"/>
              </a:ext>
            </a:extLst>
          </p:cNvPr>
          <p:cNvSpPr>
            <a:spLocks noGrp="1"/>
          </p:cNvSpPr>
          <p:nvPr>
            <p:ph type="title"/>
          </p:nvPr>
        </p:nvSpPr>
        <p:spPr>
          <a:xfrm>
            <a:off x="643467" y="321734"/>
            <a:ext cx="10905066" cy="1135737"/>
          </a:xfrm>
        </p:spPr>
        <p:txBody>
          <a:bodyPr>
            <a:normAutofit/>
          </a:bodyPr>
          <a:lstStyle/>
          <a:p>
            <a:r>
              <a:rPr lang="en-US" sz="3600"/>
              <a:t>Example of HAC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090CCD-F8B6-154E-AD48-64566AC30724}"/>
                  </a:ext>
                </a:extLst>
              </p:cNvPr>
              <p:cNvSpPr>
                <a:spLocks noGrp="1"/>
              </p:cNvSpPr>
              <p:nvPr>
                <p:ph idx="1"/>
              </p:nvPr>
            </p:nvSpPr>
            <p:spPr>
              <a:xfrm>
                <a:off x="643468" y="1782981"/>
                <a:ext cx="4652763" cy="4393982"/>
              </a:xfrm>
            </p:spPr>
            <p:txBody>
              <a:bodyPr>
                <a:noAutofit/>
              </a:bodyPr>
              <a:lstStyle/>
              <a:p>
                <a:r>
                  <a:rPr lang="en-ID" sz="1600" dirty="0"/>
                  <a:t>Suppose we have a set of time series measurements of the expression levels for </a:t>
                </a:r>
                <a14:m>
                  <m:oMath xmlns:m="http://schemas.openxmlformats.org/officeDocument/2006/math">
                    <m:r>
                      <a:rPr lang="en-ID" sz="1600" i="1">
                        <a:latin typeface="Cambria Math" panose="02040503050406030204" pitchFamily="18" charset="0"/>
                      </a:rPr>
                      <m:t>𝑁</m:t>
                    </m:r>
                    <m:r>
                      <a:rPr lang="en-ID" sz="1600" i="1">
                        <a:latin typeface="Cambria Math" panose="02040503050406030204" pitchFamily="18" charset="0"/>
                      </a:rPr>
                      <m:t>=300 </m:t>
                    </m:r>
                  </m:oMath>
                </a14:m>
                <a:r>
                  <a:rPr lang="en-ID" sz="1600" dirty="0"/>
                  <a:t>genes at </a:t>
                </a:r>
                <a14:m>
                  <m:oMath xmlns:m="http://schemas.openxmlformats.org/officeDocument/2006/math">
                    <m:r>
                      <a:rPr lang="en-ID" sz="1600" i="1">
                        <a:latin typeface="Cambria Math" panose="02040503050406030204" pitchFamily="18" charset="0"/>
                      </a:rPr>
                      <m:t>𝑇</m:t>
                    </m:r>
                    <m:r>
                      <a:rPr lang="en-ID" sz="1600" i="1">
                        <a:latin typeface="Cambria Math" panose="02040503050406030204" pitchFamily="18" charset="0"/>
                      </a:rPr>
                      <m:t>=7 </m:t>
                    </m:r>
                  </m:oMath>
                </a14:m>
                <a:r>
                  <a:rPr lang="en-ID" sz="1600" dirty="0"/>
                  <a:t>points. We see that there are several kinds of genes, such as those whose expression level goes up monotonically over time (in response to a given stimulus), those whose expression level goes down monotonically, and those with more complex response patterns. </a:t>
                </a:r>
              </a:p>
              <a:p>
                <a:r>
                  <a:rPr lang="en-ID" sz="1600" dirty="0"/>
                  <a:t>Suppose we use Euclidean distance to compute a pairwise dissimilarity matrix, and apply HAC using average linkage. Hierarchical clustering applied to the yeast gene expression data. (a) The rows are permuted according to a hierarchical clustering scheme (average link agglomerative clustering), in order to bring similar rows close together. (b) 16 clusters induced by cutting the average linkage tree at a certain height. </a:t>
                </a:r>
              </a:p>
              <a:p>
                <a:endParaRPr lang="en-ID" sz="1600" dirty="0"/>
              </a:p>
              <a:p>
                <a:endParaRPr lang="en-ID" sz="1600" dirty="0"/>
              </a:p>
              <a:p>
                <a:endParaRPr lang="en-US" sz="1600" dirty="0"/>
              </a:p>
            </p:txBody>
          </p:sp>
        </mc:Choice>
        <mc:Fallback xmlns="">
          <p:sp>
            <p:nvSpPr>
              <p:cNvPr id="3" name="Content Placeholder 2">
                <a:extLst>
                  <a:ext uri="{FF2B5EF4-FFF2-40B4-BE49-F238E27FC236}">
                    <a16:creationId xmlns:a16="http://schemas.microsoft.com/office/drawing/2014/main" id="{C4090CCD-F8B6-154E-AD48-64566AC30724}"/>
                  </a:ext>
                </a:extLst>
              </p:cNvPr>
              <p:cNvSpPr>
                <a:spLocks noGrp="1" noRot="1" noChangeAspect="1" noMove="1" noResize="1" noEditPoints="1" noAdjustHandles="1" noChangeArrowheads="1" noChangeShapeType="1" noTextEdit="1"/>
              </p:cNvSpPr>
              <p:nvPr>
                <p:ph idx="1"/>
              </p:nvPr>
            </p:nvSpPr>
            <p:spPr>
              <a:xfrm>
                <a:off x="643468" y="1782981"/>
                <a:ext cx="4652763" cy="4393982"/>
              </a:xfrm>
              <a:blipFill>
                <a:blip r:embed="rId2"/>
                <a:stretch>
                  <a:fillRect l="-543" t="-1153" r="-1087"/>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Diagram&#10;&#10;Description automatically generated">
            <a:extLst>
              <a:ext uri="{FF2B5EF4-FFF2-40B4-BE49-F238E27FC236}">
                <a16:creationId xmlns:a16="http://schemas.microsoft.com/office/drawing/2014/main" id="{2386ED15-7AFF-7F42-9EA5-059829E73BF9}"/>
              </a:ext>
            </a:extLst>
          </p:cNvPr>
          <p:cNvPicPr>
            <a:picLocks noChangeAspect="1"/>
          </p:cNvPicPr>
          <p:nvPr/>
        </p:nvPicPr>
        <p:blipFill>
          <a:blip r:embed="rId3"/>
          <a:stretch>
            <a:fillRect/>
          </a:stretch>
        </p:blipFill>
        <p:spPr>
          <a:xfrm>
            <a:off x="5808998" y="3867911"/>
            <a:ext cx="5529809" cy="2446941"/>
          </a:xfrm>
          <a:prstGeom prst="rect">
            <a:avLst/>
          </a:prstGeom>
        </p:spPr>
      </p:pic>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hart, diagram&#10;&#10;Description automatically generated">
            <a:extLst>
              <a:ext uri="{FF2B5EF4-FFF2-40B4-BE49-F238E27FC236}">
                <a16:creationId xmlns:a16="http://schemas.microsoft.com/office/drawing/2014/main" id="{5E4929DA-245A-C242-AB76-4A417022C5E4}"/>
              </a:ext>
            </a:extLst>
          </p:cNvPr>
          <p:cNvPicPr>
            <a:picLocks noChangeAspect="1"/>
          </p:cNvPicPr>
          <p:nvPr/>
        </p:nvPicPr>
        <p:blipFill>
          <a:blip r:embed="rId4"/>
          <a:stretch>
            <a:fillRect/>
          </a:stretch>
        </p:blipFill>
        <p:spPr>
          <a:xfrm>
            <a:off x="5818943" y="1536193"/>
            <a:ext cx="5584956" cy="2331720"/>
          </a:xfrm>
          <a:prstGeom prst="rect">
            <a:avLst/>
          </a:prstGeom>
        </p:spPr>
      </p:pic>
    </p:spTree>
    <p:extLst>
      <p:ext uri="{BB962C8B-B14F-4D97-AF65-F5344CB8AC3E}">
        <p14:creationId xmlns:p14="http://schemas.microsoft.com/office/powerpoint/2010/main" val="975133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AE85B6-1798-3743-A34F-AAB2EFCA80F7}"/>
              </a:ext>
            </a:extLst>
          </p:cNvPr>
          <p:cNvSpPr>
            <a:spLocks noGrp="1"/>
          </p:cNvSpPr>
          <p:nvPr>
            <p:ph type="title"/>
          </p:nvPr>
        </p:nvSpPr>
        <p:spPr>
          <a:xfrm>
            <a:off x="643467" y="321734"/>
            <a:ext cx="10905066" cy="1135737"/>
          </a:xfrm>
        </p:spPr>
        <p:txBody>
          <a:bodyPr>
            <a:normAutofit/>
          </a:bodyPr>
          <a:lstStyle/>
          <a:p>
            <a:r>
              <a:rPr lang="en-US" sz="3600" dirty="0"/>
              <a:t>K-Means Clustering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BB55D9-D68C-2A49-97C8-E7023B6C0F3D}"/>
                  </a:ext>
                </a:extLst>
              </p:cNvPr>
              <p:cNvSpPr>
                <a:spLocks noGrp="1"/>
              </p:cNvSpPr>
              <p:nvPr>
                <p:ph idx="1"/>
              </p:nvPr>
            </p:nvSpPr>
            <p:spPr>
              <a:xfrm>
                <a:off x="643469" y="1782981"/>
                <a:ext cx="4008384" cy="4393982"/>
              </a:xfrm>
            </p:spPr>
            <p:txBody>
              <a:bodyPr>
                <a:normAutofit/>
              </a:bodyPr>
              <a:lstStyle/>
              <a:p>
                <a:r>
                  <a:rPr lang="en-ID" sz="1600" b="1" dirty="0"/>
                  <a:t>Problems with HAC: </a:t>
                </a:r>
              </a:p>
              <a:p>
                <a:pPr lvl="1"/>
                <a:r>
                  <a:rPr lang="en-ID" sz="1600" dirty="0"/>
                  <a:t>It takes </a:t>
                </a:r>
                <a14:m>
                  <m:oMath xmlns:m="http://schemas.openxmlformats.org/officeDocument/2006/math">
                    <m:r>
                      <a:rPr lang="en-ID" sz="1600" i="1">
                        <a:latin typeface="Cambria Math" panose="02040503050406030204" pitchFamily="18" charset="0"/>
                      </a:rPr>
                      <m:t>𝑂</m:t>
                    </m:r>
                    <m:r>
                      <a:rPr lang="en-ID" sz="1600" i="1">
                        <a:latin typeface="Cambria Math" panose="02040503050406030204" pitchFamily="18" charset="0"/>
                      </a:rPr>
                      <m:t>(</m:t>
                    </m:r>
                    <m:sSup>
                      <m:sSupPr>
                        <m:ctrlPr>
                          <a:rPr lang="en-ID" sz="1600" i="1">
                            <a:latin typeface="Cambria Math" panose="02040503050406030204" pitchFamily="18" charset="0"/>
                          </a:rPr>
                        </m:ctrlPr>
                      </m:sSupPr>
                      <m:e>
                        <m:r>
                          <a:rPr lang="en-US" sz="1600" i="1">
                            <a:latin typeface="Cambria Math" panose="02040503050406030204" pitchFamily="18" charset="0"/>
                          </a:rPr>
                          <m:t>𝑁</m:t>
                        </m:r>
                      </m:e>
                      <m:sup>
                        <m:r>
                          <a:rPr lang="en-US" sz="1600" i="1">
                            <a:latin typeface="Cambria Math" panose="02040503050406030204" pitchFamily="18" charset="0"/>
                          </a:rPr>
                          <m:t>3</m:t>
                        </m:r>
                      </m:sup>
                    </m:sSup>
                    <m:r>
                      <a:rPr lang="en-ID" sz="1600" i="1">
                        <a:latin typeface="Cambria Math" panose="02040503050406030204" pitchFamily="18" charset="0"/>
                      </a:rPr>
                      <m:t>)</m:t>
                    </m:r>
                  </m:oMath>
                </a14:m>
                <a:r>
                  <a:rPr lang="en-ID" sz="1600" dirty="0"/>
                  <a:t>. time (for the average link method), making it hard to apply to big datasets. </a:t>
                </a:r>
              </a:p>
              <a:p>
                <a:pPr lvl="1"/>
                <a:r>
                  <a:rPr lang="en-ID" sz="1600" dirty="0"/>
                  <a:t>It assumes that a dissimilarity matrix has already been computed, whereas the notion of “similarity” is often unclear and needs to be learned. </a:t>
                </a:r>
              </a:p>
              <a:p>
                <a:pPr lvl="1"/>
                <a:r>
                  <a:rPr lang="en-ID" sz="1600" dirty="0"/>
                  <a:t>It is just an algorithm, not a model, and so it is hard to evaluate how good it is. That is, there is no clear objective that it is optimizing. </a:t>
                </a:r>
              </a:p>
              <a:p>
                <a:r>
                  <a:rPr lang="en-ID" sz="1600" dirty="0"/>
                  <a:t>K-Means algorithm addresses these issues. In particular, it runs in </a:t>
                </a:r>
                <a14:m>
                  <m:oMath xmlns:m="http://schemas.openxmlformats.org/officeDocument/2006/math">
                    <m:r>
                      <a:rPr lang="en-ID" sz="1600" i="1" dirty="0" smtClean="0">
                        <a:latin typeface="Cambria Math" panose="02040503050406030204" pitchFamily="18" charset="0"/>
                      </a:rPr>
                      <m:t>𝑂</m:t>
                    </m:r>
                    <m:r>
                      <a:rPr lang="en-ID" sz="1600" i="1" dirty="0" smtClean="0">
                        <a:latin typeface="Cambria Math" panose="02040503050406030204" pitchFamily="18" charset="0"/>
                      </a:rPr>
                      <m:t>(</m:t>
                    </m:r>
                    <m:r>
                      <a:rPr lang="en-ID" sz="1600" i="1" dirty="0" smtClean="0">
                        <a:latin typeface="Cambria Math" panose="02040503050406030204" pitchFamily="18" charset="0"/>
                      </a:rPr>
                      <m:t>𝑁</m:t>
                    </m:r>
                    <m:r>
                      <a:rPr lang="en-ID" sz="1600" i="1" dirty="0" smtClean="0">
                        <a:latin typeface="Cambria Math" panose="02040503050406030204" pitchFamily="18" charset="0"/>
                      </a:rPr>
                      <m:t>)</m:t>
                    </m:r>
                  </m:oMath>
                </a14:m>
                <a:r>
                  <a:rPr lang="en-ID" sz="1600" dirty="0"/>
                  <a:t> time, it computes similarity in terms of Euclidean distance to learned cluster </a:t>
                </a:r>
                <a:r>
                  <a:rPr lang="en-ID" sz="1600" dirty="0" err="1"/>
                  <a:t>centers</a:t>
                </a:r>
                <a:r>
                  <a:rPr lang="en-ID" sz="1600" dirty="0"/>
                  <a:t> </a:t>
                </a:r>
                <a14:m>
                  <m:oMath xmlns:m="http://schemas.openxmlformats.org/officeDocument/2006/math">
                    <m:sSub>
                      <m:sSubPr>
                        <m:ctrlPr>
                          <a:rPr lang="en-ID" sz="1600" i="1">
                            <a:latin typeface="Cambria Math" panose="02040503050406030204" pitchFamily="18" charset="0"/>
                          </a:rPr>
                        </m:ctrlPr>
                      </m:sSubPr>
                      <m:e>
                        <m:r>
                          <a:rPr lang="en-ID" sz="1600" i="1">
                            <a:latin typeface="Cambria Math" panose="02040503050406030204" pitchFamily="18" charset="0"/>
                            <a:ea typeface="Cambria Math" panose="02040503050406030204" pitchFamily="18" charset="0"/>
                          </a:rPr>
                          <m:t>𝜇</m:t>
                        </m:r>
                      </m:e>
                      <m:sub>
                        <m:r>
                          <a:rPr lang="en-US" sz="1600" b="0" i="1">
                            <a:latin typeface="Cambria Math" panose="02040503050406030204" pitchFamily="18" charset="0"/>
                          </a:rPr>
                          <m:t>𝑘</m:t>
                        </m:r>
                      </m:sub>
                    </m:sSub>
                    <m:r>
                      <a:rPr lang="en-ID" sz="1600" i="1">
                        <a:latin typeface="Cambria Math" panose="02040503050406030204" pitchFamily="18" charset="0"/>
                        <a:ea typeface="Cambria Math" panose="02040503050406030204" pitchFamily="18" charset="0"/>
                      </a:rPr>
                      <m:t>∈</m:t>
                    </m:r>
                    <m:sSup>
                      <m:sSupPr>
                        <m:ctrlPr>
                          <a:rPr lang="en-ID" sz="1600" i="1">
                            <a:latin typeface="Cambria Math" panose="02040503050406030204" pitchFamily="18" charset="0"/>
                            <a:ea typeface="Cambria Math" panose="02040503050406030204" pitchFamily="18" charset="0"/>
                          </a:rPr>
                        </m:ctrlPr>
                      </m:sSupPr>
                      <m:e>
                        <m:r>
                          <a:rPr lang="en-ID" sz="1600" i="1">
                            <a:latin typeface="Cambria Math" panose="02040503050406030204" pitchFamily="18" charset="0"/>
                            <a:ea typeface="Cambria Math" panose="02040503050406030204" pitchFamily="18" charset="0"/>
                          </a:rPr>
                          <m:t>ℝ</m:t>
                        </m:r>
                      </m:e>
                      <m:sup>
                        <m:r>
                          <a:rPr lang="en-US" sz="1600" b="0" i="1">
                            <a:latin typeface="Cambria Math" panose="02040503050406030204" pitchFamily="18" charset="0"/>
                            <a:ea typeface="Cambria Math" panose="02040503050406030204" pitchFamily="18" charset="0"/>
                          </a:rPr>
                          <m:t>𝐷</m:t>
                        </m:r>
                      </m:sup>
                    </m:sSup>
                  </m:oMath>
                </a14:m>
                <a:r>
                  <a:rPr lang="en-ID" sz="1600" dirty="0"/>
                  <a:t>, and it optimizes a well-defined cost function.</a:t>
                </a:r>
              </a:p>
              <a:p>
                <a:endParaRPr lang="en-US" sz="1600" dirty="0"/>
              </a:p>
            </p:txBody>
          </p:sp>
        </mc:Choice>
        <mc:Fallback xmlns="">
          <p:sp>
            <p:nvSpPr>
              <p:cNvPr id="3" name="Content Placeholder 2">
                <a:extLst>
                  <a:ext uri="{FF2B5EF4-FFF2-40B4-BE49-F238E27FC236}">
                    <a16:creationId xmlns:a16="http://schemas.microsoft.com/office/drawing/2014/main" id="{30BB55D9-D68C-2A49-97C8-E7023B6C0F3D}"/>
                  </a:ext>
                </a:extLst>
              </p:cNvPr>
              <p:cNvSpPr>
                <a:spLocks noGrp="1" noRot="1" noChangeAspect="1" noMove="1" noResize="1" noEditPoints="1" noAdjustHandles="1" noChangeArrowheads="1" noChangeShapeType="1" noTextEdit="1"/>
              </p:cNvSpPr>
              <p:nvPr>
                <p:ph idx="1"/>
              </p:nvPr>
            </p:nvSpPr>
            <p:spPr>
              <a:xfrm>
                <a:off x="643469" y="1782981"/>
                <a:ext cx="4008384" cy="4393982"/>
              </a:xfrm>
              <a:blipFill>
                <a:blip r:embed="rId2"/>
                <a:stretch>
                  <a:fillRect l="-631" t="-1153" r="-1577" b="-865"/>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Graphical user interface, text, application, email&#10;&#10;Description automatically generated">
            <a:extLst>
              <a:ext uri="{FF2B5EF4-FFF2-40B4-BE49-F238E27FC236}">
                <a16:creationId xmlns:a16="http://schemas.microsoft.com/office/drawing/2014/main" id="{70028D7E-22A0-1D47-8766-25EB69277731}"/>
              </a:ext>
            </a:extLst>
          </p:cNvPr>
          <p:cNvPicPr>
            <a:picLocks noChangeAspect="1"/>
          </p:cNvPicPr>
          <p:nvPr/>
        </p:nvPicPr>
        <p:blipFill>
          <a:blip r:embed="rId3"/>
          <a:stretch>
            <a:fillRect/>
          </a:stretch>
        </p:blipFill>
        <p:spPr>
          <a:xfrm>
            <a:off x="5295320" y="2119230"/>
            <a:ext cx="6253212" cy="3689394"/>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1CFFB927-EB75-8849-9185-65E842A11CC1}"/>
              </a:ext>
            </a:extLst>
          </p:cNvPr>
          <p:cNvSpPr txBox="1"/>
          <p:nvPr/>
        </p:nvSpPr>
        <p:spPr>
          <a:xfrm>
            <a:off x="5295320" y="1748552"/>
            <a:ext cx="1802738" cy="338554"/>
          </a:xfrm>
          <a:prstGeom prst="rect">
            <a:avLst/>
          </a:prstGeom>
          <a:noFill/>
        </p:spPr>
        <p:txBody>
          <a:bodyPr wrap="none" rtlCol="0">
            <a:spAutoFit/>
          </a:bodyPr>
          <a:lstStyle/>
          <a:p>
            <a:r>
              <a:rPr lang="en-US" sz="1600" b="1" dirty="0" err="1"/>
              <a:t>Kmeans</a:t>
            </a:r>
            <a:r>
              <a:rPr lang="en-US" sz="1600" b="1" dirty="0"/>
              <a:t> Algorithm </a:t>
            </a:r>
          </a:p>
        </p:txBody>
      </p:sp>
    </p:spTree>
    <p:extLst>
      <p:ext uri="{BB962C8B-B14F-4D97-AF65-F5344CB8AC3E}">
        <p14:creationId xmlns:p14="http://schemas.microsoft.com/office/powerpoint/2010/main" val="3589941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118B00-E82E-CA41-B0A8-F506873CF44D}"/>
              </a:ext>
            </a:extLst>
          </p:cNvPr>
          <p:cNvSpPr>
            <a:spLocks noGrp="1"/>
          </p:cNvSpPr>
          <p:nvPr>
            <p:ph type="title"/>
          </p:nvPr>
        </p:nvSpPr>
        <p:spPr>
          <a:xfrm>
            <a:off x="643467" y="321734"/>
            <a:ext cx="10905066" cy="1135737"/>
          </a:xfrm>
        </p:spPr>
        <p:txBody>
          <a:bodyPr>
            <a:normAutofit/>
          </a:bodyPr>
          <a:lstStyle/>
          <a:p>
            <a:r>
              <a:rPr lang="en-US" sz="3600"/>
              <a:t>Example of K-Means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5ED9FF-189E-5846-B7FA-3000CC13E081}"/>
                  </a:ext>
                </a:extLst>
              </p:cNvPr>
              <p:cNvSpPr>
                <a:spLocks noGrp="1"/>
              </p:cNvSpPr>
              <p:nvPr>
                <p:ph idx="1"/>
              </p:nvPr>
            </p:nvSpPr>
            <p:spPr>
              <a:xfrm>
                <a:off x="643469" y="1782981"/>
                <a:ext cx="4008384" cy="4393982"/>
              </a:xfrm>
            </p:spPr>
            <p:txBody>
              <a:bodyPr>
                <a:normAutofit/>
              </a:bodyPr>
              <a:lstStyle/>
              <a:p>
                <a:r>
                  <a:rPr lang="en-ID" sz="2000" dirty="0"/>
                  <a:t>Illustration of K-means clustering in 2d. We show the result of using two different random seeds. </a:t>
                </a:r>
              </a:p>
              <a:p>
                <a:r>
                  <a:rPr lang="en-ID" sz="2000" dirty="0"/>
                  <a:t>Clustering the yeast data using K-means clustering with </a:t>
                </a:r>
                <a14:m>
                  <m:oMath xmlns:m="http://schemas.openxmlformats.org/officeDocument/2006/math">
                    <m:r>
                      <a:rPr lang="en-ID" sz="2000" i="1" dirty="0" smtClean="0">
                        <a:latin typeface="Cambria Math" panose="02040503050406030204" pitchFamily="18" charset="0"/>
                      </a:rPr>
                      <m:t>𝐾</m:t>
                    </m:r>
                    <m:r>
                      <a:rPr lang="en-ID" sz="2000" i="1" dirty="0" smtClean="0">
                        <a:latin typeface="Cambria Math" panose="02040503050406030204" pitchFamily="18" charset="0"/>
                      </a:rPr>
                      <m:t>=16</m:t>
                    </m:r>
                  </m:oMath>
                </a14:m>
                <a:r>
                  <a:rPr lang="en-ID" sz="2000" dirty="0"/>
                  <a:t>. (a) Visualizing all the time series assigned to each cluster. (b) Visualizing the 16 cluster </a:t>
                </a:r>
                <a:r>
                  <a:rPr lang="en-ID" sz="2000" dirty="0" err="1"/>
                  <a:t>centers</a:t>
                </a:r>
                <a:r>
                  <a:rPr lang="en-ID" sz="2000" dirty="0"/>
                  <a:t> as prototypical time series. </a:t>
                </a:r>
              </a:p>
              <a:p>
                <a:endParaRPr lang="en-US" sz="2000" dirty="0"/>
              </a:p>
            </p:txBody>
          </p:sp>
        </mc:Choice>
        <mc:Fallback xmlns="">
          <p:sp>
            <p:nvSpPr>
              <p:cNvPr id="3" name="Content Placeholder 2">
                <a:extLst>
                  <a:ext uri="{FF2B5EF4-FFF2-40B4-BE49-F238E27FC236}">
                    <a16:creationId xmlns:a16="http://schemas.microsoft.com/office/drawing/2014/main" id="{795ED9FF-189E-5846-B7FA-3000CC13E081}"/>
                  </a:ext>
                </a:extLst>
              </p:cNvPr>
              <p:cNvSpPr>
                <a:spLocks noGrp="1" noRot="1" noChangeAspect="1" noMove="1" noResize="1" noEditPoints="1" noAdjustHandles="1" noChangeArrowheads="1" noChangeShapeType="1" noTextEdit="1"/>
              </p:cNvSpPr>
              <p:nvPr>
                <p:ph idx="1"/>
              </p:nvPr>
            </p:nvSpPr>
            <p:spPr>
              <a:xfrm>
                <a:off x="643469" y="1782981"/>
                <a:ext cx="4008384" cy="4393982"/>
              </a:xfrm>
              <a:blipFill>
                <a:blip r:embed="rId2"/>
                <a:stretch>
                  <a:fillRect l="-1262" t="-1729" r="-126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Diagram&#10;&#10;Description automatically generated">
            <a:extLst>
              <a:ext uri="{FF2B5EF4-FFF2-40B4-BE49-F238E27FC236}">
                <a16:creationId xmlns:a16="http://schemas.microsoft.com/office/drawing/2014/main" id="{89DE9822-67C9-F74D-BBFE-E74F0E9D3FC3}"/>
              </a:ext>
            </a:extLst>
          </p:cNvPr>
          <p:cNvPicPr>
            <a:picLocks noChangeAspect="1"/>
          </p:cNvPicPr>
          <p:nvPr/>
        </p:nvPicPr>
        <p:blipFill>
          <a:blip r:embed="rId3"/>
          <a:stretch>
            <a:fillRect/>
          </a:stretch>
        </p:blipFill>
        <p:spPr>
          <a:xfrm>
            <a:off x="4967973" y="3749350"/>
            <a:ext cx="6413383" cy="2805854"/>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icture containing text, map, envelope&#10;&#10;Description automatically generated">
            <a:extLst>
              <a:ext uri="{FF2B5EF4-FFF2-40B4-BE49-F238E27FC236}">
                <a16:creationId xmlns:a16="http://schemas.microsoft.com/office/drawing/2014/main" id="{55332C12-B845-BB43-AD6E-F2BB9F6EA618}"/>
              </a:ext>
            </a:extLst>
          </p:cNvPr>
          <p:cNvPicPr>
            <a:picLocks noChangeAspect="1"/>
          </p:cNvPicPr>
          <p:nvPr/>
        </p:nvPicPr>
        <p:blipFill>
          <a:blip r:embed="rId4"/>
          <a:stretch>
            <a:fillRect/>
          </a:stretch>
        </p:blipFill>
        <p:spPr>
          <a:xfrm>
            <a:off x="4967973" y="1533390"/>
            <a:ext cx="6469952" cy="2215959"/>
          </a:xfrm>
          <a:prstGeom prst="rect">
            <a:avLst/>
          </a:prstGeom>
        </p:spPr>
      </p:pic>
    </p:spTree>
    <p:extLst>
      <p:ext uri="{BB962C8B-B14F-4D97-AF65-F5344CB8AC3E}">
        <p14:creationId xmlns:p14="http://schemas.microsoft.com/office/powerpoint/2010/main" val="3285203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bstract background of node and mesh">
            <a:extLst>
              <a:ext uri="{FF2B5EF4-FFF2-40B4-BE49-F238E27FC236}">
                <a16:creationId xmlns:a16="http://schemas.microsoft.com/office/drawing/2014/main" id="{3106D5D2-C2A9-4BF9-BE83-1F0CDB48256E}"/>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p:cNvSpPr>
            <a:spLocks noGrp="1"/>
          </p:cNvSpPr>
          <p:nvPr>
            <p:ph type="title"/>
          </p:nvPr>
        </p:nvSpPr>
        <p:spPr>
          <a:xfrm>
            <a:off x="838199" y="1671570"/>
            <a:ext cx="5155261" cy="4072044"/>
          </a:xfrm>
        </p:spPr>
        <p:txBody>
          <a:bodyPr anchor="t">
            <a:normAutofit/>
          </a:bodyPr>
          <a:lstStyle/>
          <a:p>
            <a:r>
              <a:rPr lang="en-US">
                <a:solidFill>
                  <a:srgbClr val="FFFFFF"/>
                </a:solidFill>
              </a:rPr>
              <a:t>Outline – Data Clustering</a:t>
            </a:r>
          </a:p>
        </p:txBody>
      </p:sp>
      <p:sp>
        <p:nvSpPr>
          <p:cNvPr id="3" name="Content Placeholder 2"/>
          <p:cNvSpPr>
            <a:spLocks noGrp="1"/>
          </p:cNvSpPr>
          <p:nvPr>
            <p:ph idx="1"/>
          </p:nvPr>
        </p:nvSpPr>
        <p:spPr>
          <a:xfrm>
            <a:off x="6185986" y="1671566"/>
            <a:ext cx="5170861" cy="4072043"/>
          </a:xfrm>
        </p:spPr>
        <p:txBody>
          <a:bodyPr>
            <a:normAutofit/>
          </a:bodyPr>
          <a:lstStyle/>
          <a:p>
            <a:pPr marL="514350" indent="-514350">
              <a:buFont typeface="+mj-lt"/>
              <a:buAutoNum type="arabicPeriod"/>
            </a:pPr>
            <a:r>
              <a:rPr lang="en-US" sz="2000" b="1" dirty="0">
                <a:solidFill>
                  <a:srgbClr val="FFFFFF"/>
                </a:solidFill>
              </a:rPr>
              <a:t>Definition of Clustering</a:t>
            </a:r>
          </a:p>
          <a:p>
            <a:pPr marL="514350" indent="-514350">
              <a:buFont typeface="+mj-lt"/>
              <a:buAutoNum type="arabicPeriod"/>
            </a:pPr>
            <a:r>
              <a:rPr lang="en-US" sz="2000" b="1" dirty="0">
                <a:solidFill>
                  <a:srgbClr val="FFFFFF"/>
                </a:solidFill>
              </a:rPr>
              <a:t>Features Selection and Extraction</a:t>
            </a:r>
            <a:endParaRPr lang="en-US" sz="2000" dirty="0">
              <a:solidFill>
                <a:srgbClr val="FFFFFF"/>
              </a:solidFill>
            </a:endParaRPr>
          </a:p>
          <a:p>
            <a:pPr marL="514350" indent="-514350">
              <a:buFont typeface="+mj-lt"/>
              <a:buAutoNum type="arabicPeriod"/>
            </a:pPr>
            <a:r>
              <a:rPr lang="en-US" sz="2000" b="1" dirty="0">
                <a:solidFill>
                  <a:srgbClr val="FFFFFF"/>
                </a:solidFill>
              </a:rPr>
              <a:t>Clustering Models and Algorithms </a:t>
            </a:r>
            <a:endParaRPr lang="en-US" sz="2000" dirty="0">
              <a:solidFill>
                <a:srgbClr val="FFFFFF"/>
              </a:solidFill>
            </a:endParaRPr>
          </a:p>
          <a:p>
            <a:pPr marL="514350" indent="-514350">
              <a:buFont typeface="+mj-lt"/>
              <a:buAutoNum type="arabicPeriod"/>
            </a:pPr>
            <a:r>
              <a:rPr lang="en-ID" sz="2000" b="1" dirty="0">
                <a:solidFill>
                  <a:srgbClr val="FFFFFF"/>
                </a:solidFill>
              </a:rPr>
              <a:t>Clustering Validation Measures</a:t>
            </a:r>
            <a:endParaRPr lang="en-US" sz="2000" dirty="0">
              <a:solidFill>
                <a:srgbClr val="FFFFFF"/>
              </a:solidFill>
            </a:endParaRPr>
          </a:p>
          <a:p>
            <a:pPr marL="514350" indent="-514350">
              <a:buFont typeface="+mj-lt"/>
              <a:buAutoNum type="arabicPeriod"/>
            </a:pPr>
            <a:r>
              <a:rPr lang="en-ID" sz="2000" b="1" dirty="0">
                <a:solidFill>
                  <a:srgbClr val="FFFFFF"/>
                </a:solidFill>
              </a:rPr>
              <a:t>Other Frameworks and Libraries</a:t>
            </a:r>
            <a:endParaRPr lang="en-US" sz="2000" b="1" dirty="0">
              <a:solidFill>
                <a:srgbClr val="FFFFFF"/>
              </a:solidFill>
            </a:endParaRPr>
          </a:p>
          <a:p>
            <a:pPr marL="457200" lvl="1" indent="0">
              <a:buNone/>
            </a:pPr>
            <a:endParaRPr lang="en-US" sz="2000" dirty="0">
              <a:solidFill>
                <a:srgbClr val="FFFFFF"/>
              </a:solidFill>
            </a:endParaRPr>
          </a:p>
        </p:txBody>
      </p:sp>
    </p:spTree>
    <p:extLst>
      <p:ext uri="{BB962C8B-B14F-4D97-AF65-F5344CB8AC3E}">
        <p14:creationId xmlns:p14="http://schemas.microsoft.com/office/powerpoint/2010/main" val="2570712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D" sz="3600"/>
              <a:t>Clustering Validation Measures</a:t>
            </a:r>
            <a:endParaRPr lang="en-US" sz="3600"/>
          </a:p>
        </p:txBody>
      </p:sp>
      <p:sp>
        <p:nvSpPr>
          <p:cNvPr id="3" name="Content Placeholder 2"/>
          <p:cNvSpPr>
            <a:spLocks noGrp="1"/>
          </p:cNvSpPr>
          <p:nvPr>
            <p:ph idx="1"/>
          </p:nvPr>
        </p:nvSpPr>
        <p:spPr>
          <a:xfrm>
            <a:off x="643467" y="1782981"/>
            <a:ext cx="10905066" cy="4393982"/>
          </a:xfrm>
        </p:spPr>
        <p:txBody>
          <a:bodyPr>
            <a:normAutofit/>
          </a:bodyPr>
          <a:lstStyle/>
          <a:p>
            <a:pPr>
              <a:buFont typeface="Wingdings" pitchFamily="2" charset="2"/>
              <a:buChar char="§"/>
            </a:pPr>
            <a:r>
              <a:rPr lang="en-ID" sz="2000" b="1"/>
              <a:t>Clustering Validation: </a:t>
            </a:r>
            <a:r>
              <a:rPr lang="en-ID" sz="2000"/>
              <a:t>measure of goodness of clustering results. </a:t>
            </a:r>
          </a:p>
          <a:p>
            <a:pPr>
              <a:buFont typeface="Wingdings" pitchFamily="2" charset="2"/>
              <a:buChar char="§"/>
            </a:pPr>
            <a:r>
              <a:rPr lang="en-ID" sz="2000" b="1"/>
              <a:t>Facts:</a:t>
            </a:r>
            <a:r>
              <a:rPr lang="en-ID" sz="2000"/>
              <a:t> No consistent and conclusive solution to cluster validation. </a:t>
            </a:r>
            <a:r>
              <a:rPr lang="en-US" sz="2000"/>
              <a:t>The best suitable measures to use in practice remain unknown.</a:t>
            </a:r>
          </a:p>
          <a:p>
            <a:pPr>
              <a:buFont typeface="Wingdings" pitchFamily="2" charset="2"/>
              <a:buChar char="§"/>
            </a:pPr>
            <a:r>
              <a:rPr lang="en-ID" sz="2000" b="1"/>
              <a:t>Major Issues: </a:t>
            </a:r>
          </a:p>
          <a:p>
            <a:pPr lvl="1">
              <a:buFont typeface="Wingdings" pitchFamily="2" charset="2"/>
              <a:buChar char="§"/>
            </a:pPr>
            <a:r>
              <a:rPr lang="en-US" sz="2000" dirty="0"/>
              <a:t>Importance of normalizing validation measures.</a:t>
            </a:r>
          </a:p>
          <a:p>
            <a:pPr lvl="1">
              <a:buFont typeface="Wingdings" pitchFamily="2" charset="2"/>
              <a:buChar char="§"/>
            </a:pPr>
            <a:r>
              <a:rPr lang="en-US" sz="2000" dirty="0"/>
              <a:t>Relationship between different validation measures.</a:t>
            </a:r>
          </a:p>
          <a:p>
            <a:pPr lvl="1">
              <a:buFont typeface="Wingdings" pitchFamily="2" charset="2"/>
              <a:buChar char="§"/>
            </a:pPr>
            <a:r>
              <a:rPr lang="en-US" sz="2000" dirty="0"/>
              <a:t>Selection of validation measures.</a:t>
            </a:r>
          </a:p>
          <a:p>
            <a:pPr lvl="1">
              <a:buFont typeface="Wingdings" pitchFamily="2" charset="2"/>
              <a:buChar char="§"/>
            </a:pPr>
            <a:r>
              <a:rPr lang="en-US" sz="2000" dirty="0"/>
              <a:t>Validation for specific algorithms.</a:t>
            </a:r>
            <a:endParaRPr lang="en-ID" sz="2000"/>
          </a:p>
          <a:p>
            <a:pPr>
              <a:buFont typeface="Wingdings" pitchFamily="2" charset="2"/>
              <a:buChar char="§"/>
            </a:pPr>
            <a:r>
              <a:rPr lang="en-ID" sz="2000" b="1"/>
              <a:t>Category of techniques: </a:t>
            </a:r>
          </a:p>
          <a:p>
            <a:pPr lvl="1">
              <a:buFont typeface="Wingdings" pitchFamily="2" charset="2"/>
              <a:buChar char="§"/>
            </a:pPr>
            <a:r>
              <a:rPr lang="en-ID" sz="2000"/>
              <a:t>External: </a:t>
            </a:r>
            <a:r>
              <a:rPr lang="en-US" sz="2000"/>
              <a:t>Use external information not presenting in the data </a:t>
            </a:r>
            <a:endParaRPr lang="en-ID" sz="2000"/>
          </a:p>
          <a:p>
            <a:pPr lvl="1">
              <a:buFont typeface="Wingdings" pitchFamily="2" charset="2"/>
              <a:buChar char="§"/>
            </a:pPr>
            <a:r>
              <a:rPr lang="en-ID" sz="2000"/>
              <a:t>Internal: Use only internal information in the data</a:t>
            </a:r>
          </a:p>
          <a:p>
            <a:pPr lvl="1">
              <a:buFont typeface="Wingdings" pitchFamily="2" charset="2"/>
              <a:buChar char="§"/>
            </a:pPr>
            <a:r>
              <a:rPr lang="en-ID" sz="2000"/>
              <a:t>Both are crucial to apply and both have limitations</a:t>
            </a:r>
          </a:p>
          <a:p>
            <a:pPr lvl="1">
              <a:buFont typeface="Wingdings" pitchFamily="2" charset="2"/>
              <a:buChar char="§"/>
            </a:pPr>
            <a:endParaRPr lang="en-ID" sz="2000"/>
          </a:p>
          <a:p>
            <a:pPr lvl="1">
              <a:buFont typeface="Wingdings" pitchFamily="2" charset="2"/>
              <a:buChar char="§"/>
            </a:pPr>
            <a:endParaRPr lang="en-ID" sz="2000"/>
          </a:p>
          <a:p>
            <a:pPr lvl="1">
              <a:buFont typeface="Wingdings" pitchFamily="2" charset="2"/>
              <a:buChar char="§"/>
            </a:pPr>
            <a:endParaRPr lang="en-ID" sz="2000"/>
          </a:p>
          <a:p>
            <a:pPr lvl="1">
              <a:buFont typeface="Wingdings" pitchFamily="2" charset="2"/>
              <a:buChar char="§"/>
            </a:pPr>
            <a:endParaRPr lang="en-US"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26801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D" sz="3600"/>
              <a:t>External Validation Measures</a:t>
            </a:r>
            <a:endParaRPr lang="en-US" sz="3600"/>
          </a:p>
        </p:txBody>
      </p:sp>
      <p:sp>
        <p:nvSpPr>
          <p:cNvPr id="3" name="Content Placeholder 2"/>
          <p:cNvSpPr>
            <a:spLocks noGrp="1"/>
          </p:cNvSpPr>
          <p:nvPr>
            <p:ph idx="1"/>
          </p:nvPr>
        </p:nvSpPr>
        <p:spPr>
          <a:xfrm>
            <a:off x="643468" y="1782981"/>
            <a:ext cx="5208691" cy="4393982"/>
          </a:xfrm>
        </p:spPr>
        <p:txBody>
          <a:bodyPr>
            <a:normAutofit/>
          </a:bodyPr>
          <a:lstStyle/>
          <a:p>
            <a:r>
              <a:rPr lang="en-US" sz="2400" b="1" dirty="0"/>
              <a:t>The Contingency Matrix. </a:t>
            </a:r>
            <a:r>
              <a:rPr lang="en-US" sz="2400" dirty="0"/>
              <a:t>Given a data set </a:t>
            </a:r>
            <a:r>
              <a:rPr lang="en-US" sz="2400" i="1" dirty="0"/>
              <a:t>D </a:t>
            </a:r>
            <a:r>
              <a:rPr lang="en-US" sz="2400" dirty="0"/>
              <a:t>with </a:t>
            </a:r>
            <a:r>
              <a:rPr lang="en-US" sz="2400" i="1" dirty="0"/>
              <a:t>n </a:t>
            </a:r>
            <a:r>
              <a:rPr lang="en-US" sz="2400" dirty="0"/>
              <a:t>objects, assume that there is a partition of </a:t>
            </a:r>
            <a:r>
              <a:rPr lang="en-US" sz="2400" i="1" dirty="0"/>
              <a:t>D</a:t>
            </a:r>
            <a:r>
              <a:rPr lang="en-US" sz="2400" dirty="0"/>
              <a:t>, and </a:t>
            </a:r>
            <a:r>
              <a:rPr lang="en-US" sz="2400" i="1" dirty="0"/>
              <a:t>K </a:t>
            </a:r>
            <a:r>
              <a:rPr lang="en-US" sz="2400" dirty="0"/>
              <a:t>is the number of clusters. If the “true” class labels for the data are given, another partition can be generated on </a:t>
            </a:r>
            <a:r>
              <a:rPr lang="en-US" sz="2400" i="1" dirty="0"/>
              <a:t>D</a:t>
            </a:r>
            <a:r>
              <a:rPr lang="en-US" sz="2400" dirty="0"/>
              <a:t>, called C, then the information on the overlap between the two partitions can be written in the form of a contingency matrix. </a:t>
            </a:r>
          </a:p>
        </p:txBody>
      </p:sp>
      <p:grpSp>
        <p:nvGrpSpPr>
          <p:cNvPr id="74" name="Group 7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5" name="Rectangle 7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93548" y="1779203"/>
            <a:ext cx="4934700" cy="299782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8" name="Group 7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9" name="Isosceles Triangle 7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95627" y="4937040"/>
            <a:ext cx="4285476" cy="113565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1695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D" sz="3600"/>
              <a:t>Internal Validation Measures</a:t>
            </a:r>
            <a:endParaRPr lang="en-US" sz="3600"/>
          </a:p>
        </p:txBody>
      </p:sp>
      <p:sp>
        <p:nvSpPr>
          <p:cNvPr id="3" name="Content Placeholder 2"/>
          <p:cNvSpPr>
            <a:spLocks noGrp="1"/>
          </p:cNvSpPr>
          <p:nvPr>
            <p:ph idx="1"/>
          </p:nvPr>
        </p:nvSpPr>
        <p:spPr>
          <a:xfrm>
            <a:off x="643469" y="1782981"/>
            <a:ext cx="4008384" cy="4393982"/>
          </a:xfrm>
        </p:spPr>
        <p:txBody>
          <a:bodyPr>
            <a:normAutofit/>
          </a:bodyPr>
          <a:lstStyle/>
          <a:p>
            <a:pPr>
              <a:buFont typeface="Wingdings" pitchFamily="2" charset="2"/>
              <a:buChar char="§"/>
            </a:pPr>
            <a:r>
              <a:rPr lang="en-US" sz="1800" dirty="0"/>
              <a:t>As the goal of clustering is to make objects within the same cluster similar and objects in different clusters distinct, internal validation measures are often based on two criteria: </a:t>
            </a:r>
            <a:r>
              <a:rPr lang="en-US" sz="1800" b="1" dirty="0"/>
              <a:t>Compactness </a:t>
            </a:r>
            <a:r>
              <a:rPr lang="en-US" sz="1800" dirty="0"/>
              <a:t>and </a:t>
            </a:r>
            <a:r>
              <a:rPr lang="en-US" sz="1800" b="1" dirty="0"/>
              <a:t>Separation</a:t>
            </a:r>
            <a:r>
              <a:rPr lang="en-US" sz="1800" dirty="0"/>
              <a:t>. </a:t>
            </a:r>
          </a:p>
          <a:p>
            <a:pPr>
              <a:buFont typeface="Wingdings" pitchFamily="2" charset="2"/>
              <a:buChar char="§"/>
            </a:pPr>
            <a:endParaRPr lang="en-ID" sz="1800" dirty="0"/>
          </a:p>
          <a:p>
            <a:pPr>
              <a:buFont typeface="Wingdings" pitchFamily="2" charset="2"/>
              <a:buChar char="§"/>
            </a:pPr>
            <a:r>
              <a:rPr lang="en-ID" sz="1800" b="1" dirty="0"/>
              <a:t>Understanding the impacts of:</a:t>
            </a:r>
          </a:p>
          <a:p>
            <a:pPr lvl="1">
              <a:buFont typeface="Wingdings" pitchFamily="2" charset="2"/>
              <a:buChar char="§"/>
            </a:pPr>
            <a:r>
              <a:rPr lang="en-US" sz="1800" dirty="0"/>
              <a:t>Monotonicity</a:t>
            </a:r>
          </a:p>
          <a:p>
            <a:pPr lvl="1">
              <a:buFont typeface="Wingdings" pitchFamily="2" charset="2"/>
              <a:buChar char="§"/>
            </a:pPr>
            <a:r>
              <a:rPr lang="en-US" sz="1800" dirty="0"/>
              <a:t>Noise</a:t>
            </a:r>
          </a:p>
          <a:p>
            <a:pPr lvl="1">
              <a:buFont typeface="Wingdings" pitchFamily="2" charset="2"/>
              <a:buChar char="§"/>
            </a:pPr>
            <a:r>
              <a:rPr lang="en-US" sz="1800" dirty="0"/>
              <a:t>Density</a:t>
            </a:r>
          </a:p>
          <a:p>
            <a:pPr lvl="1">
              <a:buFont typeface="Wingdings" pitchFamily="2" charset="2"/>
              <a:buChar char="§"/>
            </a:pPr>
            <a:r>
              <a:rPr lang="en-US" sz="1800" dirty="0"/>
              <a:t>Subclusters</a:t>
            </a:r>
          </a:p>
          <a:p>
            <a:pPr lvl="1">
              <a:buFont typeface="Wingdings" pitchFamily="2" charset="2"/>
              <a:buChar char="§"/>
            </a:pPr>
            <a:r>
              <a:rPr lang="en-US" sz="1800" dirty="0"/>
              <a:t>Skewed Distributions</a:t>
            </a:r>
          </a:p>
          <a:p>
            <a:pPr lvl="1">
              <a:buFont typeface="Wingdings" pitchFamily="2" charset="2"/>
              <a:buChar char="§"/>
            </a:pPr>
            <a:r>
              <a:rPr lang="en-US" sz="1800" dirty="0"/>
              <a:t>Arbitrary Shapes</a:t>
            </a:r>
          </a:p>
          <a:p>
            <a:pPr>
              <a:buFont typeface="Wingdings" pitchFamily="2" charset="2"/>
              <a:buChar char="§"/>
            </a:pPr>
            <a:endParaRPr lang="en-US" sz="1800" dirty="0"/>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17811" y="1782981"/>
            <a:ext cx="5208230" cy="43618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61792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bstract background of node and mesh">
            <a:extLst>
              <a:ext uri="{FF2B5EF4-FFF2-40B4-BE49-F238E27FC236}">
                <a16:creationId xmlns:a16="http://schemas.microsoft.com/office/drawing/2014/main" id="{3106D5D2-C2A9-4BF9-BE83-1F0CDB48256E}"/>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p:cNvSpPr>
            <a:spLocks noGrp="1"/>
          </p:cNvSpPr>
          <p:nvPr>
            <p:ph type="title"/>
          </p:nvPr>
        </p:nvSpPr>
        <p:spPr>
          <a:xfrm>
            <a:off x="838199" y="1671570"/>
            <a:ext cx="5155261" cy="4072044"/>
          </a:xfrm>
        </p:spPr>
        <p:txBody>
          <a:bodyPr anchor="t">
            <a:normAutofit/>
          </a:bodyPr>
          <a:lstStyle/>
          <a:p>
            <a:r>
              <a:rPr lang="en-US">
                <a:solidFill>
                  <a:srgbClr val="FFFFFF"/>
                </a:solidFill>
              </a:rPr>
              <a:t>Outline – Data Clustering</a:t>
            </a:r>
          </a:p>
        </p:txBody>
      </p:sp>
      <p:sp>
        <p:nvSpPr>
          <p:cNvPr id="3" name="Content Placeholder 2"/>
          <p:cNvSpPr>
            <a:spLocks noGrp="1"/>
          </p:cNvSpPr>
          <p:nvPr>
            <p:ph idx="1"/>
          </p:nvPr>
        </p:nvSpPr>
        <p:spPr>
          <a:xfrm>
            <a:off x="6185986" y="1671566"/>
            <a:ext cx="5170861" cy="4072043"/>
          </a:xfrm>
        </p:spPr>
        <p:txBody>
          <a:bodyPr>
            <a:normAutofit/>
          </a:bodyPr>
          <a:lstStyle/>
          <a:p>
            <a:pPr marL="514350" indent="-514350">
              <a:buFont typeface="+mj-lt"/>
              <a:buAutoNum type="arabicPeriod"/>
            </a:pPr>
            <a:r>
              <a:rPr lang="en-US" sz="2000" b="1" dirty="0">
                <a:solidFill>
                  <a:srgbClr val="FFFFFF"/>
                </a:solidFill>
              </a:rPr>
              <a:t>Definition of Clustering</a:t>
            </a:r>
          </a:p>
          <a:p>
            <a:pPr marL="514350" indent="-514350">
              <a:buFont typeface="+mj-lt"/>
              <a:buAutoNum type="arabicPeriod"/>
            </a:pPr>
            <a:r>
              <a:rPr lang="en-US" sz="2000" b="1" dirty="0">
                <a:solidFill>
                  <a:srgbClr val="FFFFFF"/>
                </a:solidFill>
              </a:rPr>
              <a:t>Features Selection and Extraction</a:t>
            </a:r>
            <a:endParaRPr lang="en-US" sz="2000" dirty="0">
              <a:solidFill>
                <a:srgbClr val="FFFFFF"/>
              </a:solidFill>
            </a:endParaRPr>
          </a:p>
          <a:p>
            <a:pPr marL="514350" indent="-514350">
              <a:buFont typeface="+mj-lt"/>
              <a:buAutoNum type="arabicPeriod"/>
            </a:pPr>
            <a:r>
              <a:rPr lang="en-US" sz="2000" b="1" dirty="0">
                <a:solidFill>
                  <a:srgbClr val="FFFFFF"/>
                </a:solidFill>
              </a:rPr>
              <a:t>Clustering Models and Algorithms </a:t>
            </a:r>
            <a:endParaRPr lang="en-US" sz="2000" dirty="0">
              <a:solidFill>
                <a:srgbClr val="FFFFFF"/>
              </a:solidFill>
            </a:endParaRPr>
          </a:p>
          <a:p>
            <a:pPr marL="514350" indent="-514350">
              <a:buFont typeface="+mj-lt"/>
              <a:buAutoNum type="arabicPeriod"/>
            </a:pPr>
            <a:r>
              <a:rPr lang="en-ID" sz="2000" b="1" dirty="0">
                <a:solidFill>
                  <a:srgbClr val="FFFFFF"/>
                </a:solidFill>
              </a:rPr>
              <a:t>Clustering Validation Measures</a:t>
            </a:r>
            <a:endParaRPr lang="en-US" sz="2000" dirty="0">
              <a:solidFill>
                <a:srgbClr val="FFFFFF"/>
              </a:solidFill>
            </a:endParaRPr>
          </a:p>
          <a:p>
            <a:pPr marL="514350" indent="-514350">
              <a:buFont typeface="+mj-lt"/>
              <a:buAutoNum type="arabicPeriod"/>
            </a:pPr>
            <a:r>
              <a:rPr lang="en-ID" sz="2000" b="1" dirty="0">
                <a:solidFill>
                  <a:srgbClr val="FFFFFF"/>
                </a:solidFill>
              </a:rPr>
              <a:t>Other Frameworks and Libraries</a:t>
            </a:r>
            <a:endParaRPr lang="en-US" sz="2000" b="1" dirty="0">
              <a:solidFill>
                <a:srgbClr val="FFFFFF"/>
              </a:solidFill>
            </a:endParaRPr>
          </a:p>
          <a:p>
            <a:pPr marL="457200" lvl="1" indent="0">
              <a:buNone/>
            </a:pPr>
            <a:endParaRPr lang="en-US" sz="2000" dirty="0">
              <a:solidFill>
                <a:srgbClr val="FFFFFF"/>
              </a:solidFill>
            </a:endParaRPr>
          </a:p>
        </p:txBody>
      </p:sp>
    </p:spTree>
    <p:extLst>
      <p:ext uri="{BB962C8B-B14F-4D97-AF65-F5344CB8AC3E}">
        <p14:creationId xmlns:p14="http://schemas.microsoft.com/office/powerpoint/2010/main" val="3260487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OSS Frameworks and Libraries</a:t>
            </a:r>
            <a:endParaRPr lang="en-US" dirty="0"/>
          </a:p>
        </p:txBody>
      </p:sp>
      <p:graphicFrame>
        <p:nvGraphicFramePr>
          <p:cNvPr id="7" name="Content Placeholder 2">
            <a:extLst>
              <a:ext uri="{FF2B5EF4-FFF2-40B4-BE49-F238E27FC236}">
                <a16:creationId xmlns:a16="http://schemas.microsoft.com/office/drawing/2014/main" id="{00BE47D7-A9CA-4A75-90B3-27A51CC2E5A3}"/>
              </a:ext>
            </a:extLst>
          </p:cNvPr>
          <p:cNvGraphicFramePr>
            <a:graphicFrameLocks noGrp="1"/>
          </p:cNvGraphicFramePr>
          <p:nvPr>
            <p:ph idx="1"/>
            <p:extLst>
              <p:ext uri="{D42A27DB-BD31-4B8C-83A1-F6EECF244321}">
                <p14:modId xmlns:p14="http://schemas.microsoft.com/office/powerpoint/2010/main" val="4040564984"/>
              </p:ext>
            </p:extLst>
          </p:nvPr>
        </p:nvGraphicFramePr>
        <p:xfrm>
          <a:off x="838200" y="1825625"/>
          <a:ext cx="482237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2"/>
          <p:cNvSpPr txBox="1">
            <a:spLocks/>
          </p:cNvSpPr>
          <p:nvPr/>
        </p:nvSpPr>
        <p:spPr>
          <a:xfrm>
            <a:off x="5943602" y="1760309"/>
            <a:ext cx="276497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ID" sz="2400" b="1" dirty="0">
                <a:solidFill>
                  <a:schemeClr val="tx1">
                    <a:lumMod val="85000"/>
                    <a:lumOff val="15000"/>
                  </a:schemeClr>
                </a:solidFill>
              </a:rPr>
              <a:t>Public Datasets</a:t>
            </a:r>
          </a:p>
          <a:p>
            <a:pPr lvl="1">
              <a:buFont typeface="Wingdings" pitchFamily="2" charset="2"/>
              <a:buChar char="§"/>
            </a:pPr>
            <a:r>
              <a:rPr lang="en-ID" sz="2000" dirty="0"/>
              <a:t>KDNuggets</a:t>
            </a:r>
          </a:p>
          <a:p>
            <a:pPr lvl="1">
              <a:buFont typeface="Wingdings" pitchFamily="2" charset="2"/>
              <a:buChar char="§"/>
            </a:pPr>
            <a:r>
              <a:rPr lang="en-ID" sz="2000" dirty="0"/>
              <a:t>STATOO</a:t>
            </a:r>
          </a:p>
          <a:p>
            <a:pPr lvl="1">
              <a:buFont typeface="Wingdings" pitchFamily="2" charset="2"/>
              <a:buChar char="§"/>
            </a:pPr>
            <a:r>
              <a:rPr lang="en-ID" sz="2000" dirty="0"/>
              <a:t>David Dowe Links</a:t>
            </a:r>
          </a:p>
          <a:p>
            <a:pPr lvl="1">
              <a:buFont typeface="Wingdings" pitchFamily="2" charset="2"/>
              <a:buChar char="§"/>
            </a:pPr>
            <a:r>
              <a:rPr lang="en-ID" sz="2000" dirty="0"/>
              <a:t>KDD Cup</a:t>
            </a:r>
          </a:p>
          <a:p>
            <a:pPr lvl="1">
              <a:buFont typeface="Wingdings" pitchFamily="2" charset="2"/>
              <a:buChar char="§"/>
            </a:pPr>
            <a:r>
              <a:rPr lang="en-ID" sz="2000" dirty="0"/>
              <a:t>UCR Time-Series </a:t>
            </a:r>
          </a:p>
          <a:p>
            <a:pPr lvl="1">
              <a:buFont typeface="Wingdings" pitchFamily="2" charset="2"/>
              <a:buChar char="§"/>
            </a:pPr>
            <a:r>
              <a:rPr lang="en-ID" sz="2000" dirty="0"/>
              <a:t>SNAP repository</a:t>
            </a:r>
          </a:p>
          <a:p>
            <a:pPr lvl="1">
              <a:buFont typeface="Wingdings" pitchFamily="2" charset="2"/>
              <a:buChar char="§"/>
            </a:pPr>
            <a:r>
              <a:rPr lang="en-ID" sz="2000" dirty="0"/>
              <a:t>Reuters News</a:t>
            </a:r>
          </a:p>
          <a:p>
            <a:pPr lvl="1">
              <a:buFont typeface="Wingdings" pitchFamily="2" charset="2"/>
              <a:buChar char="§"/>
            </a:pPr>
            <a:r>
              <a:rPr lang="en-ID" sz="2000" dirty="0"/>
              <a:t>20NewsGroups</a:t>
            </a:r>
          </a:p>
          <a:p>
            <a:pPr lvl="1">
              <a:buFont typeface="Wingdings" pitchFamily="2" charset="2"/>
              <a:buChar char="§"/>
            </a:pPr>
            <a:r>
              <a:rPr lang="en-ID" sz="2000" dirty="0"/>
              <a:t>TREC </a:t>
            </a:r>
          </a:p>
          <a:p>
            <a:pPr lvl="1">
              <a:buFont typeface="Wingdings" pitchFamily="2" charset="2"/>
              <a:buChar char="§"/>
            </a:pPr>
            <a:r>
              <a:rPr lang="en-ID" sz="2000" dirty="0"/>
              <a:t>Cora</a:t>
            </a:r>
          </a:p>
          <a:p>
            <a:pPr lvl="1">
              <a:buFont typeface="Wingdings" pitchFamily="2" charset="2"/>
              <a:buChar char="§"/>
            </a:pPr>
            <a:r>
              <a:rPr lang="en-ID" sz="2000" dirty="0"/>
              <a:t>Gene Expression Omnibus</a:t>
            </a:r>
          </a:p>
        </p:txBody>
      </p:sp>
      <p:sp>
        <p:nvSpPr>
          <p:cNvPr id="5" name="Content Placeholder 2"/>
          <p:cNvSpPr txBox="1">
            <a:spLocks/>
          </p:cNvSpPr>
          <p:nvPr/>
        </p:nvSpPr>
        <p:spPr>
          <a:xfrm>
            <a:off x="8708571" y="1760309"/>
            <a:ext cx="276497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ID" sz="2400" b="1" dirty="0">
                <a:solidFill>
                  <a:schemeClr val="tx1">
                    <a:lumMod val="85000"/>
                    <a:lumOff val="15000"/>
                  </a:schemeClr>
                </a:solidFill>
              </a:rPr>
              <a:t>Public Datasets</a:t>
            </a:r>
          </a:p>
          <a:p>
            <a:pPr lvl="1">
              <a:buFont typeface="Wingdings" pitchFamily="2" charset="2"/>
              <a:buChar char="§"/>
            </a:pPr>
            <a:r>
              <a:rPr lang="en-ID" sz="2000" dirty="0"/>
              <a:t>DIP </a:t>
            </a:r>
          </a:p>
          <a:p>
            <a:pPr lvl="1">
              <a:buFont typeface="Wingdings" pitchFamily="2" charset="2"/>
              <a:buChar char="§"/>
            </a:pPr>
            <a:r>
              <a:rPr lang="en-ID" sz="2000" dirty="0"/>
              <a:t>BioGRID</a:t>
            </a:r>
          </a:p>
          <a:p>
            <a:pPr lvl="1">
              <a:buFont typeface="Wingdings" pitchFamily="2" charset="2"/>
              <a:buChar char="§"/>
            </a:pPr>
            <a:r>
              <a:rPr lang="en-ID" sz="2000" dirty="0"/>
              <a:t>STRING </a:t>
            </a:r>
          </a:p>
          <a:p>
            <a:pPr lvl="1">
              <a:buFont typeface="Wingdings" pitchFamily="2" charset="2"/>
              <a:buChar char="§"/>
            </a:pPr>
            <a:r>
              <a:rPr lang="en-ID" sz="2000" dirty="0"/>
              <a:t>MIPS</a:t>
            </a:r>
          </a:p>
          <a:p>
            <a:pPr lvl="1">
              <a:buFont typeface="Wingdings" pitchFamily="2" charset="2"/>
              <a:buChar char="§"/>
            </a:pPr>
            <a:r>
              <a:rPr lang="en-ID" sz="2000" dirty="0"/>
              <a:t>GenBank</a:t>
            </a:r>
          </a:p>
          <a:p>
            <a:pPr lvl="1">
              <a:buFont typeface="Wingdings" pitchFamily="2" charset="2"/>
              <a:buChar char="§"/>
            </a:pPr>
            <a:r>
              <a:rPr lang="en-ID" sz="2000" dirty="0"/>
              <a:t>EMBL</a:t>
            </a:r>
          </a:p>
          <a:p>
            <a:pPr lvl="1">
              <a:buFont typeface="Wingdings" pitchFamily="2" charset="2"/>
              <a:buChar char="§"/>
            </a:pPr>
            <a:r>
              <a:rPr lang="en-ID" sz="2000" dirty="0"/>
              <a:t>PIR</a:t>
            </a:r>
          </a:p>
          <a:p>
            <a:pPr lvl="1">
              <a:buFont typeface="Wingdings" pitchFamily="2" charset="2"/>
              <a:buChar char="§"/>
            </a:pPr>
            <a:r>
              <a:rPr lang="en-ID" sz="2000" dirty="0"/>
              <a:t>UniProt</a:t>
            </a:r>
          </a:p>
          <a:p>
            <a:pPr lvl="1">
              <a:buFont typeface="Wingdings" pitchFamily="2" charset="2"/>
              <a:buChar char="§"/>
            </a:pPr>
            <a:r>
              <a:rPr lang="en-ID" sz="2000" dirty="0"/>
              <a:t>ImageCLEF</a:t>
            </a:r>
          </a:p>
          <a:p>
            <a:pPr lvl="1">
              <a:buFont typeface="Wingdings" pitchFamily="2" charset="2"/>
              <a:buChar char="§"/>
            </a:pPr>
            <a:r>
              <a:rPr lang="en-ID" sz="2000" dirty="0"/>
              <a:t>ImageNet</a:t>
            </a:r>
          </a:p>
          <a:p>
            <a:pPr lvl="1">
              <a:buFont typeface="Wingdings" pitchFamily="2" charset="2"/>
              <a:buChar char="§"/>
            </a:pPr>
            <a:r>
              <a:rPr lang="en-ID" sz="2000" dirty="0"/>
              <a:t>Autonomous Car</a:t>
            </a:r>
          </a:p>
          <a:p>
            <a:pPr lvl="1">
              <a:buFont typeface="Wingdings" pitchFamily="2" charset="2"/>
              <a:buChar char="§"/>
            </a:pPr>
            <a:endParaRPr lang="en-ID" sz="2000" dirty="0"/>
          </a:p>
        </p:txBody>
      </p:sp>
    </p:spTree>
    <p:extLst>
      <p:ext uri="{BB962C8B-B14F-4D97-AF65-F5344CB8AC3E}">
        <p14:creationId xmlns:p14="http://schemas.microsoft.com/office/powerpoint/2010/main" val="2537673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lasses on top of a book">
            <a:extLst>
              <a:ext uri="{FF2B5EF4-FFF2-40B4-BE49-F238E27FC236}">
                <a16:creationId xmlns:a16="http://schemas.microsoft.com/office/drawing/2014/main" id="{AA7C3B9F-78FB-4001-998F-06613CC9A68C}"/>
              </a:ext>
            </a:extLst>
          </p:cNvPr>
          <p:cNvPicPr>
            <a:picLocks noChangeAspect="1"/>
          </p:cNvPicPr>
          <p:nvPr/>
        </p:nvPicPr>
        <p:blipFill rotWithShape="1">
          <a:blip r:embed="rId2"/>
          <a:srcRect t="14112" b="983"/>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Homework</a:t>
            </a: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ID" dirty="0">
                <a:solidFill>
                  <a:srgbClr val="FFFFFF"/>
                </a:solidFill>
              </a:rPr>
              <a:t>Please Reproduce the following link: </a:t>
            </a:r>
          </a:p>
          <a:p>
            <a:r>
              <a:rPr lang="en-US" dirty="0">
                <a:solidFill>
                  <a:srgbClr val="FFFFFF"/>
                </a:solidFill>
                <a:hlinkClick r:id="rId3"/>
              </a:rPr>
              <a:t>https://scikit-learn.org/stable/modules/clustering.html</a:t>
            </a:r>
            <a:r>
              <a:rPr lang="en-US" dirty="0">
                <a:solidFill>
                  <a:srgbClr val="FFFFFF"/>
                </a:solidFill>
              </a:rPr>
              <a:t> </a:t>
            </a:r>
          </a:p>
        </p:txBody>
      </p:sp>
    </p:spTree>
    <p:extLst>
      <p:ext uri="{BB962C8B-B14F-4D97-AF65-F5344CB8AC3E}">
        <p14:creationId xmlns:p14="http://schemas.microsoft.com/office/powerpoint/2010/main" val="603136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ormAutofit/>
          </a:bodyPr>
          <a:lstStyle/>
          <a:p>
            <a:r>
              <a:rPr lang="en-US" kern="1200">
                <a:latin typeface="+mj-lt"/>
                <a:ea typeface="+mj-ea"/>
                <a:cs typeface="+mj-cs"/>
              </a:rPr>
              <a:t>Clustering Problems</a:t>
            </a:r>
          </a:p>
        </p:txBody>
      </p:sp>
      <p:sp>
        <p:nvSpPr>
          <p:cNvPr id="43" name="Arc 4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838200" y="1825625"/>
            <a:ext cx="10515600" cy="4351338"/>
          </a:xfrm>
        </p:spPr>
        <p:txBody>
          <a:bodyPr vert="horz" lIns="91440" tIns="45720" rIns="91440" bIns="45720" rtlCol="0">
            <a:normAutofit/>
          </a:bodyPr>
          <a:lstStyle/>
          <a:p>
            <a:pPr marL="0">
              <a:buFont typeface="Arial" panose="020B0604020202020204" pitchFamily="34" charset="0"/>
              <a:buChar char="•"/>
            </a:pPr>
            <a:r>
              <a:rPr lang="en-US" b="1"/>
              <a:t>Non-Formal Definitions:</a:t>
            </a:r>
          </a:p>
          <a:p>
            <a:pPr lvl="1">
              <a:buFont typeface="Arial" panose="020B0604020202020204" pitchFamily="34" charset="0"/>
              <a:buChar char="•"/>
            </a:pPr>
            <a:r>
              <a:rPr lang="en-US" b="1"/>
              <a:t>Similarity View</a:t>
            </a:r>
            <a:r>
              <a:rPr lang="en-US"/>
              <a:t>: Given a dataset, partition them into a set of groups which are as similar as possible. </a:t>
            </a:r>
          </a:p>
          <a:p>
            <a:pPr lvl="1">
              <a:buFont typeface="Arial" panose="020B0604020202020204" pitchFamily="34" charset="0"/>
              <a:buChar char="•"/>
            </a:pPr>
            <a:r>
              <a:rPr lang="en-US" b="1"/>
              <a:t>Distance View</a:t>
            </a:r>
            <a:r>
              <a:rPr lang="en-US"/>
              <a:t>: Given a dataset, find an aggregate of points in the test space such that the distance between any two points in the cluster is less than the distance between any point in the cluster and any point not in it. </a:t>
            </a:r>
          </a:p>
          <a:p>
            <a:pPr lvl="1">
              <a:buFont typeface="Arial" panose="020B0604020202020204" pitchFamily="34" charset="0"/>
              <a:buChar char="•"/>
            </a:pPr>
            <a:r>
              <a:rPr lang="en-US" b="1"/>
              <a:t>Probability View:</a:t>
            </a:r>
            <a:r>
              <a:rPr lang="en-US"/>
              <a:t> Given a dataset, find a continuous regions of data space (dimensional feature space) containing a relatively high density of points, separated from other such regions by regions containing a relatively low density of points. </a:t>
            </a:r>
          </a:p>
        </p:txBody>
      </p:sp>
      <p:sp>
        <p:nvSpPr>
          <p:cNvPr id="5" name="TextBox 4">
            <a:extLst>
              <a:ext uri="{FF2B5EF4-FFF2-40B4-BE49-F238E27FC236}">
                <a16:creationId xmlns:a16="http://schemas.microsoft.com/office/drawing/2014/main" id="{B2A9487C-37EF-3740-A00F-364ACDA1D2A2}"/>
              </a:ext>
            </a:extLst>
          </p:cNvPr>
          <p:cNvSpPr txBox="1"/>
          <p:nvPr/>
        </p:nvSpPr>
        <p:spPr>
          <a:xfrm>
            <a:off x="2828161" y="6037012"/>
            <a:ext cx="7281160" cy="646331"/>
          </a:xfrm>
          <a:prstGeom prst="rect">
            <a:avLst/>
          </a:prstGeom>
          <a:noFill/>
        </p:spPr>
        <p:txBody>
          <a:bodyPr wrap="none" rtlCol="0">
            <a:spAutoFit/>
          </a:bodyPr>
          <a:lstStyle/>
          <a:p>
            <a:r>
              <a:rPr lang="en-US" b="1" dirty="0">
                <a:solidFill>
                  <a:srgbClr val="FF0000"/>
                </a:solidFill>
              </a:rPr>
              <a:t>Attention: </a:t>
            </a:r>
            <a:r>
              <a:rPr lang="en-US" i="1" dirty="0"/>
              <a:t>Formal definition is not only difficult but may even be misplaced. </a:t>
            </a:r>
          </a:p>
          <a:p>
            <a:endParaRPr lang="en-US" dirty="0"/>
          </a:p>
        </p:txBody>
      </p:sp>
    </p:spTree>
    <p:extLst>
      <p:ext uri="{BB962C8B-B14F-4D97-AF65-F5344CB8AC3E}">
        <p14:creationId xmlns:p14="http://schemas.microsoft.com/office/powerpoint/2010/main" val="1763440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To Learn More ……(when you need it)</a:t>
            </a:r>
            <a:endParaRPr lang="en-US" dirty="0"/>
          </a:p>
        </p:txBody>
      </p:sp>
      <p:grpSp>
        <p:nvGrpSpPr>
          <p:cNvPr id="5" name="Group 4"/>
          <p:cNvGrpSpPr/>
          <p:nvPr/>
        </p:nvGrpSpPr>
        <p:grpSpPr>
          <a:xfrm>
            <a:off x="820131" y="2041595"/>
            <a:ext cx="10596349" cy="3764067"/>
            <a:chOff x="987878" y="2389588"/>
            <a:chExt cx="10596349" cy="3764067"/>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878" y="2394856"/>
              <a:ext cx="2497972" cy="3753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695" y="2389588"/>
              <a:ext cx="2524503" cy="375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864" y="2394856"/>
              <a:ext cx="2417197" cy="375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9828" y="2389588"/>
              <a:ext cx="2614399" cy="3753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29308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ying a bow in an arrangment of presents">
            <a:extLst>
              <a:ext uri="{FF2B5EF4-FFF2-40B4-BE49-F238E27FC236}">
                <a16:creationId xmlns:a16="http://schemas.microsoft.com/office/drawing/2014/main" id="{C141D74F-1BF6-4096-85BE-8202784700D1}"/>
              </a:ext>
            </a:extLst>
          </p:cNvPr>
          <p:cNvPicPr>
            <a:picLocks noChangeAspect="1"/>
          </p:cNvPicPr>
          <p:nvPr/>
        </p:nvPicPr>
        <p:blipFill rotWithShape="1">
          <a:blip r:embed="rId2">
            <a:alphaModFix amt="50000"/>
          </a:blip>
          <a:srcRect t="7025" b="8705"/>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THANKS</a:t>
            </a:r>
          </a:p>
        </p:txBody>
      </p:sp>
      <p:sp>
        <p:nvSpPr>
          <p:cNvPr id="3" name="Subtitle 2"/>
          <p:cNvSpPr>
            <a:spLocks noGrp="1"/>
          </p:cNvSpPr>
          <p:nvPr>
            <p:ph type="subTitle" idx="1"/>
          </p:nvPr>
        </p:nvSpPr>
        <p:spPr>
          <a:xfrm>
            <a:off x="1524000" y="4159404"/>
            <a:ext cx="9144000" cy="1098395"/>
          </a:xfrm>
        </p:spPr>
        <p:txBody>
          <a:bodyPr>
            <a:normAutofit/>
          </a:bodyPr>
          <a:lstStyle/>
          <a:p>
            <a:endParaRPr lang="en-US" dirty="0">
              <a:solidFill>
                <a:srgbClr val="FFFFFF"/>
              </a:solidFill>
            </a:endParaRPr>
          </a:p>
          <a:p>
            <a:r>
              <a:rPr lang="en-US" dirty="0">
                <a:solidFill>
                  <a:srgbClr val="FFFFFF"/>
                </a:solidFill>
              </a:rPr>
              <a:t>Dr. </a:t>
            </a:r>
            <a:r>
              <a:rPr lang="en-US" dirty="0" err="1">
                <a:solidFill>
                  <a:srgbClr val="FFFFFF"/>
                </a:solidFill>
              </a:rPr>
              <a:t>Risman</a:t>
            </a:r>
            <a:r>
              <a:rPr lang="en-US" dirty="0">
                <a:solidFill>
                  <a:srgbClr val="FFFFFF"/>
                </a:solidFill>
              </a:rPr>
              <a:t> Adnan </a:t>
            </a:r>
            <a:r>
              <a:rPr lang="en-US" dirty="0" err="1">
                <a:solidFill>
                  <a:srgbClr val="FFFFFF"/>
                </a:solidFill>
              </a:rPr>
              <a:t>Mattotorang</a:t>
            </a:r>
            <a:endParaRPr lang="en-ID"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44022362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D" sz="3600" dirty="0"/>
              <a:t>Clustering in EDA Process</a:t>
            </a:r>
            <a:endParaRPr lang="en-US" sz="3600" dirty="0"/>
          </a:p>
        </p:txBody>
      </p:sp>
      <p:sp>
        <p:nvSpPr>
          <p:cNvPr id="5" name="Content Placeholder 2"/>
          <p:cNvSpPr>
            <a:spLocks noGrp="1"/>
          </p:cNvSpPr>
          <p:nvPr>
            <p:ph idx="1"/>
          </p:nvPr>
        </p:nvSpPr>
        <p:spPr>
          <a:xfrm>
            <a:off x="643469" y="1782981"/>
            <a:ext cx="4008384" cy="4393982"/>
          </a:xfrm>
        </p:spPr>
        <p:txBody>
          <a:bodyPr>
            <a:normAutofit/>
          </a:bodyPr>
          <a:lstStyle/>
          <a:p>
            <a:pPr marL="0" indent="0">
              <a:buNone/>
            </a:pPr>
            <a:r>
              <a:rPr lang="en-ID" sz="2000" dirty="0"/>
              <a:t>We use clustering to understand the data without label:</a:t>
            </a:r>
          </a:p>
          <a:p>
            <a:pPr marL="457200" indent="-457200">
              <a:buFont typeface="+mj-lt"/>
              <a:buAutoNum type="arabicPeriod"/>
            </a:pPr>
            <a:r>
              <a:rPr lang="en-ID" sz="2000" dirty="0"/>
              <a:t>Data Samples</a:t>
            </a:r>
          </a:p>
          <a:p>
            <a:pPr marL="457200" indent="-457200">
              <a:buFont typeface="+mj-lt"/>
              <a:buAutoNum type="arabicPeriod"/>
            </a:pPr>
            <a:r>
              <a:rPr lang="en-ID" sz="2000" dirty="0"/>
              <a:t>Feature Selection</a:t>
            </a:r>
          </a:p>
          <a:p>
            <a:pPr marL="457200" indent="-457200">
              <a:buFont typeface="+mj-lt"/>
              <a:buAutoNum type="arabicPeriod"/>
            </a:pPr>
            <a:r>
              <a:rPr lang="en-ID" sz="2000" b="1" dirty="0">
                <a:solidFill>
                  <a:srgbClr val="C00000"/>
                </a:solidFill>
              </a:rPr>
              <a:t>Cluster Visualization</a:t>
            </a:r>
          </a:p>
          <a:p>
            <a:pPr marL="457200" indent="-457200">
              <a:buFont typeface="+mj-lt"/>
              <a:buAutoNum type="arabicPeriod"/>
            </a:pPr>
            <a:r>
              <a:rPr lang="en-ID" sz="2000" b="1" dirty="0">
                <a:solidFill>
                  <a:srgbClr val="C00000"/>
                </a:solidFill>
              </a:rPr>
              <a:t>Cluster Validation</a:t>
            </a:r>
          </a:p>
          <a:p>
            <a:pPr marL="457200" indent="-457200">
              <a:buFont typeface="+mj-lt"/>
              <a:buAutoNum type="arabicPeriod"/>
            </a:pPr>
            <a:r>
              <a:rPr lang="en-ID" sz="2000" b="1" dirty="0">
                <a:solidFill>
                  <a:srgbClr val="C00000"/>
                </a:solidFill>
              </a:rPr>
              <a:t>Result Interpretation</a:t>
            </a:r>
          </a:p>
          <a:p>
            <a:pPr marL="457200" indent="-457200">
              <a:buFont typeface="+mj-lt"/>
              <a:buAutoNum type="arabicPeriod"/>
            </a:pPr>
            <a:r>
              <a:rPr lang="en-ID" sz="2000" dirty="0"/>
              <a:t>Knowledge/Insights</a:t>
            </a:r>
          </a:p>
          <a:p>
            <a:pPr marL="457200" indent="-457200">
              <a:buFont typeface="+mj-lt"/>
              <a:buAutoNum type="arabicPeriod"/>
            </a:pPr>
            <a:r>
              <a:rPr lang="en-ID" sz="2000" dirty="0"/>
              <a:t>ML Model Selection</a:t>
            </a:r>
          </a:p>
          <a:p>
            <a:pPr marL="0" indent="0">
              <a:buNone/>
            </a:pPr>
            <a:endParaRPr lang="en-US" sz="2000" b="1" dirty="0"/>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0" y="1962899"/>
            <a:ext cx="6253212" cy="400205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4406C9B5-9240-5E4D-98E9-8B667828A38A}"/>
              </a:ext>
            </a:extLst>
          </p:cNvPr>
          <p:cNvGrpSpPr/>
          <p:nvPr/>
        </p:nvGrpSpPr>
        <p:grpSpPr>
          <a:xfrm>
            <a:off x="8629185" y="2726871"/>
            <a:ext cx="3258014" cy="1333500"/>
            <a:chOff x="5029200" y="2841171"/>
            <a:chExt cx="6324600" cy="2514600"/>
          </a:xfrm>
        </p:grpSpPr>
        <p:sp>
          <p:nvSpPr>
            <p:cNvPr id="14" name="Oval 13">
              <a:extLst>
                <a:ext uri="{FF2B5EF4-FFF2-40B4-BE49-F238E27FC236}">
                  <a16:creationId xmlns:a16="http://schemas.microsoft.com/office/drawing/2014/main" id="{3009FAFB-4BEB-2E49-8DA2-F5D665224975}"/>
                </a:ext>
              </a:extLst>
            </p:cNvPr>
            <p:cNvSpPr/>
            <p:nvPr/>
          </p:nvSpPr>
          <p:spPr>
            <a:xfrm>
              <a:off x="7783286" y="2841171"/>
              <a:ext cx="3570514" cy="2514600"/>
            </a:xfrm>
            <a:prstGeom prst="ellipse">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dirty="0">
                  <a:solidFill>
                    <a:schemeClr val="tx1"/>
                  </a:solidFill>
                </a:rPr>
                <a:t>Data  Type</a:t>
              </a:r>
            </a:p>
            <a:p>
              <a:pPr algn="ctr"/>
              <a:r>
                <a:rPr lang="en-ID" sz="1600" dirty="0">
                  <a:solidFill>
                    <a:schemeClr val="tx1"/>
                  </a:solidFill>
                </a:rPr>
                <a:t>Centered</a:t>
              </a:r>
              <a:endParaRPr lang="en-US" sz="1600" dirty="0">
                <a:solidFill>
                  <a:schemeClr val="tx1"/>
                </a:solidFill>
              </a:endParaRPr>
            </a:p>
          </p:txBody>
        </p:sp>
        <p:sp>
          <p:nvSpPr>
            <p:cNvPr id="15" name="Oval 14">
              <a:extLst>
                <a:ext uri="{FF2B5EF4-FFF2-40B4-BE49-F238E27FC236}">
                  <a16:creationId xmlns:a16="http://schemas.microsoft.com/office/drawing/2014/main" id="{6873E682-779E-2441-90CD-B523D1D64817}"/>
                </a:ext>
              </a:extLst>
            </p:cNvPr>
            <p:cNvSpPr/>
            <p:nvPr/>
          </p:nvSpPr>
          <p:spPr>
            <a:xfrm>
              <a:off x="5029200" y="2841171"/>
              <a:ext cx="3570514" cy="2514600"/>
            </a:xfrm>
            <a:prstGeom prst="ellipse">
              <a:avLst/>
            </a:prstGeom>
            <a:solidFill>
              <a:srgbClr val="2E75B6">
                <a:alpha val="25098"/>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dirty="0">
                  <a:solidFill>
                    <a:schemeClr val="tx1"/>
                  </a:solidFill>
                </a:rPr>
                <a:t>Technique</a:t>
              </a:r>
            </a:p>
            <a:p>
              <a:pPr algn="ctr"/>
              <a:r>
                <a:rPr lang="en-ID" sz="1600" dirty="0">
                  <a:solidFill>
                    <a:schemeClr val="tx1"/>
                  </a:solidFill>
                </a:rPr>
                <a:t>Centered</a:t>
              </a:r>
              <a:endParaRPr lang="en-US" sz="1600" dirty="0">
                <a:solidFill>
                  <a:schemeClr val="tx1"/>
                </a:solidFill>
              </a:endParaRPr>
            </a:p>
          </p:txBody>
        </p:sp>
      </p:grpSp>
    </p:spTree>
    <p:extLst>
      <p:ext uri="{BB962C8B-B14F-4D97-AF65-F5344CB8AC3E}">
        <p14:creationId xmlns:p14="http://schemas.microsoft.com/office/powerpoint/2010/main" val="1714748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vert="horz" lIns="91440" tIns="45720" rIns="91440" bIns="45720" rtlCol="0">
            <a:normAutofit/>
          </a:bodyPr>
          <a:lstStyle/>
          <a:p>
            <a:r>
              <a:rPr lang="en-US" sz="3600" kern="1200">
                <a:latin typeface="+mj-lt"/>
                <a:ea typeface="+mj-ea"/>
                <a:cs typeface="+mj-cs"/>
              </a:rPr>
              <a:t>Application Domain of Clustering</a:t>
            </a:r>
          </a:p>
        </p:txBody>
      </p:sp>
      <p:sp>
        <p:nvSpPr>
          <p:cNvPr id="3" name="Content Placeholder 2"/>
          <p:cNvSpPr>
            <a:spLocks noGrp="1"/>
          </p:cNvSpPr>
          <p:nvPr>
            <p:ph idx="1"/>
          </p:nvPr>
        </p:nvSpPr>
        <p:spPr>
          <a:xfrm>
            <a:off x="643467" y="1782981"/>
            <a:ext cx="10905066" cy="4393982"/>
          </a:xfrm>
        </p:spPr>
        <p:txBody>
          <a:bodyPr vert="horz" lIns="91440" tIns="45720" rIns="91440" bIns="45720" rtlCol="0">
            <a:normAutofit/>
          </a:bodyPr>
          <a:lstStyle/>
          <a:p>
            <a:pPr marL="0">
              <a:buFont typeface="Arial" panose="020B0604020202020204" pitchFamily="34" charset="0"/>
              <a:buChar char="•"/>
            </a:pPr>
            <a:r>
              <a:rPr lang="en-US" sz="2000" b="1" dirty="0"/>
              <a:t>Common Use Cases of Clustering: </a:t>
            </a:r>
            <a:endParaRPr lang="en-US" sz="2000" dirty="0"/>
          </a:p>
          <a:p>
            <a:pPr lvl="1">
              <a:buFont typeface="Arial" panose="020B0604020202020204" pitchFamily="34" charset="0"/>
              <a:buChar char="•"/>
            </a:pPr>
            <a:r>
              <a:rPr lang="en-US" sz="2000" b="1" dirty="0"/>
              <a:t>Exploratory and Intermediate Phase in ML Modeling</a:t>
            </a:r>
          </a:p>
          <a:p>
            <a:pPr lvl="1">
              <a:buFont typeface="Arial" panose="020B0604020202020204" pitchFamily="34" charset="0"/>
              <a:buChar char="•"/>
            </a:pPr>
            <a:r>
              <a:rPr lang="en-US" sz="2000" dirty="0"/>
              <a:t>Summarization Phase of Collaborative Filtering</a:t>
            </a:r>
          </a:p>
          <a:p>
            <a:pPr lvl="1">
              <a:buFont typeface="Arial" panose="020B0604020202020204" pitchFamily="34" charset="0"/>
              <a:buChar char="•"/>
            </a:pPr>
            <a:r>
              <a:rPr lang="en-US" sz="2000" dirty="0"/>
              <a:t>Automatic Customer Segmentation</a:t>
            </a:r>
          </a:p>
          <a:p>
            <a:pPr lvl="1">
              <a:buFont typeface="Arial" panose="020B0604020202020204" pitchFamily="34" charset="0"/>
              <a:buChar char="•"/>
            </a:pPr>
            <a:r>
              <a:rPr lang="en-US" sz="2000" dirty="0"/>
              <a:t>Dimensionality Reduction and Data Summarization </a:t>
            </a:r>
          </a:p>
          <a:p>
            <a:pPr lvl="1">
              <a:buFont typeface="Arial" panose="020B0604020202020204" pitchFamily="34" charset="0"/>
              <a:buChar char="•"/>
            </a:pPr>
            <a:r>
              <a:rPr lang="en-US" sz="2000" dirty="0"/>
              <a:t>Dynamic Detection for Streaming Data </a:t>
            </a:r>
          </a:p>
          <a:p>
            <a:pPr lvl="1">
              <a:buFont typeface="Arial" panose="020B0604020202020204" pitchFamily="34" charset="0"/>
              <a:buChar char="•"/>
            </a:pPr>
            <a:r>
              <a:rPr lang="en-US" sz="2000" dirty="0"/>
              <a:t>Multimedia Data Analysis </a:t>
            </a:r>
            <a:r>
              <a:rPr lang="en-US" sz="2000" dirty="0" err="1"/>
              <a:t>Eg.</a:t>
            </a:r>
            <a:r>
              <a:rPr lang="en-US" sz="2000" dirty="0"/>
              <a:t> Image, Audio, Videos</a:t>
            </a:r>
          </a:p>
          <a:p>
            <a:pPr lvl="1">
              <a:buFont typeface="Arial" panose="020B0604020202020204" pitchFamily="34" charset="0"/>
              <a:buChar char="•"/>
            </a:pPr>
            <a:r>
              <a:rPr lang="en-US" sz="2000" dirty="0"/>
              <a:t>Various Use Cases in Biological Data Analysis</a:t>
            </a:r>
          </a:p>
          <a:p>
            <a:pPr lvl="1">
              <a:buFont typeface="Arial" panose="020B0604020202020204" pitchFamily="34" charset="0"/>
              <a:buChar char="•"/>
            </a:pPr>
            <a:r>
              <a:rPr lang="en-US" sz="2000" dirty="0"/>
              <a:t>Various Use Cases in Social Network Analysis </a:t>
            </a:r>
          </a:p>
          <a:p>
            <a:pPr lvl="1">
              <a:buFont typeface="Arial" panose="020B0604020202020204" pitchFamily="34" charset="0"/>
              <a:buChar char="•"/>
            </a:pPr>
            <a:r>
              <a:rPr lang="en-US" sz="2000" dirty="0"/>
              <a:t>Many more ….</a:t>
            </a:r>
          </a:p>
          <a:p>
            <a:pPr>
              <a:buFont typeface="Arial" panose="020B0604020202020204" pitchFamily="34" charset="0"/>
              <a:buChar char="•"/>
            </a:pPr>
            <a:endParaRPr lang="en-US" sz="2000" dirty="0"/>
          </a:p>
        </p:txBody>
      </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13CB4D18-1C06-EC4F-BFAA-2DA1C1883D2E}"/>
              </a:ext>
            </a:extLst>
          </p:cNvPr>
          <p:cNvGrpSpPr/>
          <p:nvPr/>
        </p:nvGrpSpPr>
        <p:grpSpPr>
          <a:xfrm>
            <a:off x="7446542" y="2579208"/>
            <a:ext cx="3663418" cy="1700183"/>
            <a:chOff x="5029200" y="2841171"/>
            <a:chExt cx="6324600" cy="2514600"/>
          </a:xfrm>
        </p:grpSpPr>
        <p:sp>
          <p:nvSpPr>
            <p:cNvPr id="17" name="Oval 16">
              <a:extLst>
                <a:ext uri="{FF2B5EF4-FFF2-40B4-BE49-F238E27FC236}">
                  <a16:creationId xmlns:a16="http://schemas.microsoft.com/office/drawing/2014/main" id="{DDEC9FAF-B255-D84B-9F1D-CA56C6DF4CB5}"/>
                </a:ext>
              </a:extLst>
            </p:cNvPr>
            <p:cNvSpPr/>
            <p:nvPr/>
          </p:nvSpPr>
          <p:spPr>
            <a:xfrm>
              <a:off x="7783286" y="2841171"/>
              <a:ext cx="3570514" cy="2514600"/>
            </a:xfrm>
            <a:prstGeom prst="ellipse">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dirty="0">
                  <a:solidFill>
                    <a:schemeClr val="tx1"/>
                  </a:solidFill>
                </a:rPr>
                <a:t>Data  Type</a:t>
              </a:r>
            </a:p>
            <a:p>
              <a:pPr algn="ctr"/>
              <a:r>
                <a:rPr lang="en-ID" sz="1600" dirty="0">
                  <a:solidFill>
                    <a:schemeClr val="tx1"/>
                  </a:solidFill>
                </a:rPr>
                <a:t>Centered</a:t>
              </a:r>
              <a:endParaRPr lang="en-US" sz="1600" dirty="0">
                <a:solidFill>
                  <a:schemeClr val="tx1"/>
                </a:solidFill>
              </a:endParaRPr>
            </a:p>
          </p:txBody>
        </p:sp>
        <p:sp>
          <p:nvSpPr>
            <p:cNvPr id="19" name="Oval 18">
              <a:extLst>
                <a:ext uri="{FF2B5EF4-FFF2-40B4-BE49-F238E27FC236}">
                  <a16:creationId xmlns:a16="http://schemas.microsoft.com/office/drawing/2014/main" id="{6F0205A5-734C-3C47-A6B2-E1019ABC0509}"/>
                </a:ext>
              </a:extLst>
            </p:cNvPr>
            <p:cNvSpPr/>
            <p:nvPr/>
          </p:nvSpPr>
          <p:spPr>
            <a:xfrm>
              <a:off x="5029200" y="2841171"/>
              <a:ext cx="3570514" cy="2514600"/>
            </a:xfrm>
            <a:prstGeom prst="ellipse">
              <a:avLst/>
            </a:prstGeom>
            <a:solidFill>
              <a:srgbClr val="2E75B6">
                <a:alpha val="25098"/>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dirty="0">
                  <a:solidFill>
                    <a:schemeClr val="tx1"/>
                  </a:solidFill>
                </a:rPr>
                <a:t>Technique</a:t>
              </a:r>
            </a:p>
            <a:p>
              <a:pPr algn="ctr"/>
              <a:r>
                <a:rPr lang="en-ID" sz="1600" dirty="0">
                  <a:solidFill>
                    <a:schemeClr val="tx1"/>
                  </a:solidFill>
                </a:rPr>
                <a:t>Centered</a:t>
              </a:r>
              <a:endParaRPr lang="en-US" sz="1600" dirty="0">
                <a:solidFill>
                  <a:schemeClr val="tx1"/>
                </a:solidFill>
              </a:endParaRPr>
            </a:p>
          </p:txBody>
        </p:sp>
      </p:grpSp>
    </p:spTree>
    <p:extLst>
      <p:ext uri="{BB962C8B-B14F-4D97-AF65-F5344CB8AC3E}">
        <p14:creationId xmlns:p14="http://schemas.microsoft.com/office/powerpoint/2010/main" val="2593978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D" sz="3600"/>
              <a:t>Categories of Clustering Techniques</a:t>
            </a:r>
            <a:endParaRPr lang="en-US" sz="3600"/>
          </a:p>
        </p:txBody>
      </p:sp>
      <p:sp>
        <p:nvSpPr>
          <p:cNvPr id="3" name="Content Placeholder 2"/>
          <p:cNvSpPr>
            <a:spLocks noGrp="1"/>
          </p:cNvSpPr>
          <p:nvPr>
            <p:ph idx="1"/>
          </p:nvPr>
        </p:nvSpPr>
        <p:spPr>
          <a:xfrm>
            <a:off x="643468" y="1782981"/>
            <a:ext cx="5665911" cy="4393982"/>
          </a:xfrm>
        </p:spPr>
        <p:txBody>
          <a:bodyPr>
            <a:normAutofit/>
          </a:bodyPr>
          <a:lstStyle/>
          <a:p>
            <a:pPr marL="0" indent="0">
              <a:buNone/>
            </a:pPr>
            <a:r>
              <a:rPr lang="en-ID" sz="1700" b="1" dirty="0"/>
              <a:t>Hundreds Methods and Techniques in These Categories</a:t>
            </a:r>
            <a:r>
              <a:rPr lang="en-ID" sz="1700" dirty="0"/>
              <a:t>: </a:t>
            </a:r>
          </a:p>
          <a:p>
            <a:pPr marL="514350" indent="-514350">
              <a:buFont typeface="+mj-lt"/>
              <a:buAutoNum type="arabicPeriod"/>
            </a:pPr>
            <a:r>
              <a:rPr lang="en-ID" sz="1700" dirty="0"/>
              <a:t>Features Selection (Partitioning) Methods</a:t>
            </a:r>
          </a:p>
          <a:p>
            <a:pPr marL="514350" indent="-514350">
              <a:buFont typeface="+mj-lt"/>
              <a:buAutoNum type="arabicPeriod"/>
            </a:pPr>
            <a:r>
              <a:rPr lang="en-ID" sz="1700" dirty="0"/>
              <a:t>Probabilistic and Generative Models </a:t>
            </a:r>
          </a:p>
          <a:p>
            <a:pPr marL="514350" indent="-514350">
              <a:buFont typeface="+mj-lt"/>
              <a:buAutoNum type="arabicPeriod"/>
            </a:pPr>
            <a:r>
              <a:rPr lang="en-ID" sz="1700" dirty="0"/>
              <a:t>Distance-Based Algorithms (Flat vs Hierarchical) </a:t>
            </a:r>
          </a:p>
          <a:p>
            <a:pPr marL="514350" indent="-514350">
              <a:buFont typeface="+mj-lt"/>
              <a:buAutoNum type="arabicPeriod"/>
            </a:pPr>
            <a:r>
              <a:rPr lang="en-ID" sz="1700" dirty="0"/>
              <a:t>Density and Grid-Based Methods</a:t>
            </a:r>
          </a:p>
          <a:p>
            <a:pPr marL="514350" indent="-514350">
              <a:buFont typeface="+mj-lt"/>
              <a:buAutoNum type="arabicPeriod"/>
            </a:pPr>
            <a:r>
              <a:rPr lang="en-ID" sz="1700" dirty="0"/>
              <a:t>Leveraging Dimensionality Reduction Methods</a:t>
            </a:r>
          </a:p>
          <a:p>
            <a:pPr marL="514350" indent="-514350">
              <a:buFont typeface="+mj-lt"/>
              <a:buAutoNum type="arabicPeriod"/>
            </a:pPr>
            <a:r>
              <a:rPr lang="en-ID" sz="1700" dirty="0"/>
              <a:t>High-Dimensionality Scenarios</a:t>
            </a:r>
          </a:p>
          <a:p>
            <a:pPr marL="514350" indent="-514350">
              <a:buFont typeface="+mj-lt"/>
              <a:buAutoNum type="arabicPeriod"/>
            </a:pPr>
            <a:r>
              <a:rPr lang="en-ID" sz="1700" dirty="0"/>
              <a:t>Scalable Techniques for Clustering Analysis </a:t>
            </a:r>
          </a:p>
          <a:p>
            <a:pPr marL="514350" indent="-514350">
              <a:buFont typeface="+mj-lt"/>
              <a:buAutoNum type="arabicPeriod"/>
            </a:pPr>
            <a:endParaRPr lang="en-ID" sz="1700" dirty="0"/>
          </a:p>
          <a:p>
            <a:pPr marL="514350" indent="-514350">
              <a:buFont typeface="+mj-lt"/>
              <a:buAutoNum type="arabicPeriod"/>
            </a:pPr>
            <a:endParaRPr lang="en-US" sz="17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3971" y="1812256"/>
            <a:ext cx="6056467" cy="3452185"/>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1895483" y="5769825"/>
            <a:ext cx="8500982" cy="369332"/>
          </a:xfrm>
          <a:prstGeom prst="rect">
            <a:avLst/>
          </a:prstGeom>
          <a:noFill/>
        </p:spPr>
        <p:txBody>
          <a:bodyPr wrap="none" rtlCol="0">
            <a:spAutoFit/>
          </a:bodyPr>
          <a:lstStyle/>
          <a:p>
            <a:pPr>
              <a:spcAft>
                <a:spcPts val="600"/>
              </a:spcAft>
            </a:pPr>
            <a:r>
              <a:rPr lang="en-US" b="1" dirty="0">
                <a:solidFill>
                  <a:srgbClr val="C00000"/>
                </a:solidFill>
              </a:rPr>
              <a:t>Attention: </a:t>
            </a:r>
            <a:r>
              <a:rPr lang="en-US" i="1" dirty="0"/>
              <a:t>The clustering problems can be addressed using a wide variation of methods.. </a:t>
            </a:r>
          </a:p>
        </p:txBody>
      </p:sp>
    </p:spTree>
    <p:extLst>
      <p:ext uri="{BB962C8B-B14F-4D97-AF65-F5344CB8AC3E}">
        <p14:creationId xmlns:p14="http://schemas.microsoft.com/office/powerpoint/2010/main" val="347931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ID" sz="3800"/>
              <a:t>Categories of Clustering Data Types</a:t>
            </a:r>
            <a:endParaRPr lang="en-US" sz="3800"/>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807208"/>
            <a:ext cx="4023360" cy="3410712"/>
          </a:xfrm>
        </p:spPr>
        <p:txBody>
          <a:bodyPr anchor="t">
            <a:normAutofit/>
          </a:bodyPr>
          <a:lstStyle/>
          <a:p>
            <a:pPr marL="0" indent="0">
              <a:buNone/>
            </a:pPr>
            <a:r>
              <a:rPr lang="en-ID" sz="1900" b="1" dirty="0"/>
              <a:t>Many Methods and Techniques : </a:t>
            </a:r>
          </a:p>
          <a:p>
            <a:pPr marL="514350" indent="-514350">
              <a:buFont typeface="+mj-lt"/>
              <a:buAutoNum type="arabicPeriod"/>
            </a:pPr>
            <a:r>
              <a:rPr lang="en-ID" sz="1900" b="1" dirty="0"/>
              <a:t>Categorical</a:t>
            </a:r>
          </a:p>
          <a:p>
            <a:pPr marL="514350" indent="-514350">
              <a:buFont typeface="+mj-lt"/>
              <a:buAutoNum type="arabicPeriod"/>
            </a:pPr>
            <a:r>
              <a:rPr lang="en-ID" sz="1900" b="1" dirty="0"/>
              <a:t>Text Data </a:t>
            </a:r>
          </a:p>
          <a:p>
            <a:pPr marL="514350" indent="-514350">
              <a:buFont typeface="+mj-lt"/>
              <a:buAutoNum type="arabicPeriod"/>
            </a:pPr>
            <a:r>
              <a:rPr lang="en-ID" sz="1900" b="1" dirty="0"/>
              <a:t>Multimedia </a:t>
            </a:r>
          </a:p>
          <a:p>
            <a:pPr marL="514350" indent="-514350">
              <a:buFont typeface="+mj-lt"/>
              <a:buAutoNum type="arabicPeriod"/>
            </a:pPr>
            <a:r>
              <a:rPr lang="en-ID" sz="1900" b="1" dirty="0"/>
              <a:t>Time-Series</a:t>
            </a:r>
          </a:p>
          <a:p>
            <a:pPr marL="514350" indent="-514350">
              <a:buFont typeface="+mj-lt"/>
              <a:buAutoNum type="arabicPeriod"/>
            </a:pPr>
            <a:r>
              <a:rPr lang="en-ID" sz="1900" b="1" dirty="0"/>
              <a:t>Discrete Sequence</a:t>
            </a:r>
          </a:p>
          <a:p>
            <a:pPr marL="514350" indent="-514350">
              <a:buFont typeface="+mj-lt"/>
              <a:buAutoNum type="arabicPeriod"/>
            </a:pPr>
            <a:r>
              <a:rPr lang="en-ID" sz="1900" b="1" dirty="0"/>
              <a:t>Network Data</a:t>
            </a:r>
          </a:p>
          <a:p>
            <a:pPr marL="514350" indent="-514350">
              <a:buFont typeface="+mj-lt"/>
              <a:buAutoNum type="arabicPeriod"/>
            </a:pPr>
            <a:r>
              <a:rPr lang="en-ID" sz="1900" b="1" dirty="0"/>
              <a:t>Uncertain Data </a:t>
            </a:r>
          </a:p>
          <a:p>
            <a:pPr marL="514350" indent="-514350">
              <a:buFont typeface="+mj-lt"/>
              <a:buAutoNum type="arabicPeriod"/>
            </a:pPr>
            <a:endParaRPr lang="en-ID" sz="1900" dirty="0"/>
          </a:p>
          <a:p>
            <a:pPr marL="514350" indent="-514350">
              <a:buFont typeface="+mj-lt"/>
              <a:buAutoNum type="arabicPeriod"/>
            </a:pPr>
            <a:endParaRPr lang="en-ID" sz="1900" dirty="0"/>
          </a:p>
          <a:p>
            <a:pPr marL="514350" indent="-514350">
              <a:buFont typeface="+mj-lt"/>
              <a:buAutoNum type="arabicPeriod"/>
            </a:pPr>
            <a:endParaRPr lang="en-ID" sz="1900" dirty="0"/>
          </a:p>
          <a:p>
            <a:pPr marL="514350" indent="-514350">
              <a:buFont typeface="+mj-lt"/>
              <a:buAutoNum type="arabicPeriod"/>
            </a:pPr>
            <a:endParaRPr lang="en-ID" sz="1900" dirty="0"/>
          </a:p>
          <a:p>
            <a:pPr marL="514350" indent="-514350">
              <a:buFont typeface="+mj-lt"/>
              <a:buAutoNum type="arabicPeriod"/>
            </a:pPr>
            <a:endParaRPr lang="en-ID" sz="1900" dirty="0"/>
          </a:p>
        </p:txBody>
      </p:sp>
      <p:pic>
        <p:nvPicPr>
          <p:cNvPr id="9" name="Picture 8" descr="Diagram&#10;&#10;Description automatically generated">
            <a:extLst>
              <a:ext uri="{FF2B5EF4-FFF2-40B4-BE49-F238E27FC236}">
                <a16:creationId xmlns:a16="http://schemas.microsoft.com/office/drawing/2014/main" id="{452CC19E-48BB-564C-9045-4B990D1F153A}"/>
              </a:ext>
            </a:extLst>
          </p:cNvPr>
          <p:cNvPicPr>
            <a:picLocks noChangeAspect="1"/>
          </p:cNvPicPr>
          <p:nvPr/>
        </p:nvPicPr>
        <p:blipFill>
          <a:blip r:embed="rId2"/>
          <a:stretch>
            <a:fillRect/>
          </a:stretch>
        </p:blipFill>
        <p:spPr>
          <a:xfrm>
            <a:off x="4152253" y="1823999"/>
            <a:ext cx="7552067" cy="3851554"/>
          </a:xfrm>
          <a:prstGeom prst="rect">
            <a:avLst/>
          </a:prstGeom>
        </p:spPr>
      </p:pic>
    </p:spTree>
    <p:extLst>
      <p:ext uri="{BB962C8B-B14F-4D97-AF65-F5344CB8AC3E}">
        <p14:creationId xmlns:p14="http://schemas.microsoft.com/office/powerpoint/2010/main" val="4234012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a:bodyPr>
          <a:lstStyle/>
          <a:p>
            <a:r>
              <a:rPr lang="en-ID" sz="4200"/>
              <a:t>Interpretation of Clustering</a:t>
            </a:r>
            <a:endParaRPr lang="en-US" sz="42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807208"/>
            <a:ext cx="4215384" cy="3410712"/>
          </a:xfrm>
        </p:spPr>
        <p:txBody>
          <a:bodyPr anchor="t">
            <a:normAutofit/>
          </a:bodyPr>
          <a:lstStyle/>
          <a:p>
            <a:pPr marL="0" indent="0">
              <a:buNone/>
            </a:pPr>
            <a:r>
              <a:rPr lang="en-US" sz="1700" dirty="0"/>
              <a:t>How do we know that a particular clustering is good or that it solves the needs of the application?</a:t>
            </a:r>
          </a:p>
          <a:p>
            <a:endParaRPr lang="en-ID" sz="1700" dirty="0"/>
          </a:p>
          <a:p>
            <a:pPr>
              <a:buFont typeface="Wingdings" pitchFamily="2" charset="2"/>
              <a:buChar char="§"/>
            </a:pPr>
            <a:r>
              <a:rPr lang="en-ID" sz="1700" dirty="0"/>
              <a:t>Visual Insights (HD-Eye, IPCLUS)</a:t>
            </a:r>
          </a:p>
          <a:p>
            <a:pPr>
              <a:buFont typeface="Wingdings" pitchFamily="2" charset="2"/>
              <a:buChar char="§"/>
            </a:pPr>
            <a:r>
              <a:rPr lang="en-ID" sz="1700" dirty="0"/>
              <a:t>Supervised Insights</a:t>
            </a:r>
          </a:p>
          <a:p>
            <a:pPr>
              <a:buFont typeface="Wingdings" pitchFamily="2" charset="2"/>
              <a:buChar char="§"/>
            </a:pPr>
            <a:r>
              <a:rPr lang="en-ID" sz="1700" dirty="0"/>
              <a:t>Multiview and Ensemble-Based Insights</a:t>
            </a:r>
          </a:p>
          <a:p>
            <a:pPr>
              <a:buFont typeface="Wingdings" pitchFamily="2" charset="2"/>
              <a:buChar char="§"/>
            </a:pPr>
            <a:r>
              <a:rPr lang="en-ID" sz="1700" dirty="0"/>
              <a:t>Validation-Based Insights</a:t>
            </a:r>
          </a:p>
          <a:p>
            <a:endParaRPr lang="en-ID" sz="1700" dirty="0"/>
          </a:p>
          <a:p>
            <a:endParaRPr lang="en-US" sz="17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1958756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bstract background of node and mesh">
            <a:extLst>
              <a:ext uri="{FF2B5EF4-FFF2-40B4-BE49-F238E27FC236}">
                <a16:creationId xmlns:a16="http://schemas.microsoft.com/office/drawing/2014/main" id="{3106D5D2-C2A9-4BF9-BE83-1F0CDB48256E}"/>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p:cNvSpPr>
            <a:spLocks noGrp="1"/>
          </p:cNvSpPr>
          <p:nvPr>
            <p:ph type="title"/>
          </p:nvPr>
        </p:nvSpPr>
        <p:spPr>
          <a:xfrm>
            <a:off x="838199" y="1671570"/>
            <a:ext cx="5155261" cy="4072044"/>
          </a:xfrm>
        </p:spPr>
        <p:txBody>
          <a:bodyPr anchor="t">
            <a:normAutofit/>
          </a:bodyPr>
          <a:lstStyle/>
          <a:p>
            <a:r>
              <a:rPr lang="en-US">
                <a:solidFill>
                  <a:srgbClr val="FFFFFF"/>
                </a:solidFill>
              </a:rPr>
              <a:t>Outline – Data Clustering</a:t>
            </a:r>
          </a:p>
        </p:txBody>
      </p:sp>
      <p:sp>
        <p:nvSpPr>
          <p:cNvPr id="3" name="Content Placeholder 2"/>
          <p:cNvSpPr>
            <a:spLocks noGrp="1"/>
          </p:cNvSpPr>
          <p:nvPr>
            <p:ph idx="1"/>
          </p:nvPr>
        </p:nvSpPr>
        <p:spPr>
          <a:xfrm>
            <a:off x="6185986" y="1671566"/>
            <a:ext cx="5170861" cy="4072043"/>
          </a:xfrm>
        </p:spPr>
        <p:txBody>
          <a:bodyPr>
            <a:normAutofit/>
          </a:bodyPr>
          <a:lstStyle/>
          <a:p>
            <a:pPr marL="514350" indent="-514350">
              <a:buFont typeface="+mj-lt"/>
              <a:buAutoNum type="arabicPeriod"/>
            </a:pPr>
            <a:r>
              <a:rPr lang="en-US" sz="2000" b="1" dirty="0">
                <a:solidFill>
                  <a:srgbClr val="FFFFFF"/>
                </a:solidFill>
              </a:rPr>
              <a:t>Definition of Clustering</a:t>
            </a:r>
          </a:p>
          <a:p>
            <a:pPr marL="514350" indent="-514350">
              <a:buFont typeface="+mj-lt"/>
              <a:buAutoNum type="arabicPeriod"/>
            </a:pPr>
            <a:r>
              <a:rPr lang="en-US" sz="2000" b="1" dirty="0">
                <a:solidFill>
                  <a:srgbClr val="FFFFFF"/>
                </a:solidFill>
              </a:rPr>
              <a:t>Features Selection and Extraction</a:t>
            </a:r>
            <a:endParaRPr lang="en-US" sz="2000" dirty="0">
              <a:solidFill>
                <a:srgbClr val="FFFFFF"/>
              </a:solidFill>
            </a:endParaRPr>
          </a:p>
          <a:p>
            <a:pPr marL="514350" indent="-514350">
              <a:buFont typeface="+mj-lt"/>
              <a:buAutoNum type="arabicPeriod"/>
            </a:pPr>
            <a:r>
              <a:rPr lang="en-US" sz="2000" b="1" dirty="0">
                <a:solidFill>
                  <a:srgbClr val="FFFFFF"/>
                </a:solidFill>
              </a:rPr>
              <a:t>Clustering Models and Algorithms </a:t>
            </a:r>
            <a:endParaRPr lang="en-US" sz="2000" dirty="0">
              <a:solidFill>
                <a:srgbClr val="FFFFFF"/>
              </a:solidFill>
            </a:endParaRPr>
          </a:p>
          <a:p>
            <a:pPr marL="514350" indent="-514350">
              <a:buFont typeface="+mj-lt"/>
              <a:buAutoNum type="arabicPeriod"/>
            </a:pPr>
            <a:r>
              <a:rPr lang="en-ID" sz="2000" b="1" dirty="0">
                <a:solidFill>
                  <a:srgbClr val="FFFFFF"/>
                </a:solidFill>
              </a:rPr>
              <a:t>Clustering Validation Measures</a:t>
            </a:r>
            <a:endParaRPr lang="en-US" sz="2000" dirty="0">
              <a:solidFill>
                <a:srgbClr val="FFFFFF"/>
              </a:solidFill>
            </a:endParaRPr>
          </a:p>
          <a:p>
            <a:pPr marL="514350" indent="-514350">
              <a:buFont typeface="+mj-lt"/>
              <a:buAutoNum type="arabicPeriod"/>
            </a:pPr>
            <a:r>
              <a:rPr lang="en-ID" sz="2000" b="1" dirty="0">
                <a:solidFill>
                  <a:srgbClr val="FFFFFF"/>
                </a:solidFill>
              </a:rPr>
              <a:t>Other Frameworks and Libraries</a:t>
            </a:r>
            <a:endParaRPr lang="en-US" sz="2000" b="1" dirty="0">
              <a:solidFill>
                <a:srgbClr val="FFFFFF"/>
              </a:solidFill>
            </a:endParaRPr>
          </a:p>
          <a:p>
            <a:pPr marL="457200" lvl="1" indent="0">
              <a:buNone/>
            </a:pPr>
            <a:endParaRPr lang="en-US" sz="2000" dirty="0">
              <a:solidFill>
                <a:srgbClr val="FFFFFF"/>
              </a:solidFill>
            </a:endParaRPr>
          </a:p>
        </p:txBody>
      </p:sp>
    </p:spTree>
    <p:extLst>
      <p:ext uri="{BB962C8B-B14F-4D97-AF65-F5344CB8AC3E}">
        <p14:creationId xmlns:p14="http://schemas.microsoft.com/office/powerpoint/2010/main" val="1382310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28664</TotalTime>
  <Words>1790</Words>
  <Application>Microsoft Macintosh PowerPoint</Application>
  <PresentationFormat>Widescreen</PresentationFormat>
  <Paragraphs>280</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Wingdings</vt:lpstr>
      <vt:lpstr>Office Theme</vt:lpstr>
      <vt:lpstr>An Introduction to Data Clustering</vt:lpstr>
      <vt:lpstr>Outline – Data Clustering</vt:lpstr>
      <vt:lpstr>Clustering Problems</vt:lpstr>
      <vt:lpstr>Clustering in EDA Process</vt:lpstr>
      <vt:lpstr>Application Domain of Clustering</vt:lpstr>
      <vt:lpstr>Categories of Clustering Techniques</vt:lpstr>
      <vt:lpstr>Categories of Clustering Data Types</vt:lpstr>
      <vt:lpstr>Interpretation of Clustering</vt:lpstr>
      <vt:lpstr>Outline – Data Clustering</vt:lpstr>
      <vt:lpstr>Features Selection for Clustering</vt:lpstr>
      <vt:lpstr>Filter Model</vt:lpstr>
      <vt:lpstr>Wrapper Model</vt:lpstr>
      <vt:lpstr>Hybrid Model</vt:lpstr>
      <vt:lpstr>Common Feature Selection Algorithms </vt:lpstr>
      <vt:lpstr>Outline – Data Clustering</vt:lpstr>
      <vt:lpstr>Various Models, Methods and Algorithms </vt:lpstr>
      <vt:lpstr>Model Comparison</vt:lpstr>
      <vt:lpstr>Hierarchical Agglomerative Clustering </vt:lpstr>
      <vt:lpstr>HAC Implementation</vt:lpstr>
      <vt:lpstr>Example of HAC</vt:lpstr>
      <vt:lpstr>K-Means Clustering</vt:lpstr>
      <vt:lpstr>Example of K-Means</vt:lpstr>
      <vt:lpstr>Outline – Data Clustering</vt:lpstr>
      <vt:lpstr>Clustering Validation Measures</vt:lpstr>
      <vt:lpstr>External Validation Measures</vt:lpstr>
      <vt:lpstr>Internal Validation Measures</vt:lpstr>
      <vt:lpstr>Outline – Data Clustering</vt:lpstr>
      <vt:lpstr>OSS Frameworks and Libraries</vt:lpstr>
      <vt:lpstr>Homework</vt:lpstr>
      <vt:lpstr>To Learn More ……(when you need it)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XGBoost (eXtreme Gradient Boosting) Principles and Practices</dc:title>
  <dc:creator>Microsoft Office User</dc:creator>
  <cp:lastModifiedBy>Risman Adnan</cp:lastModifiedBy>
  <cp:revision>266</cp:revision>
  <cp:lastPrinted>2019-05-04T14:07:11Z</cp:lastPrinted>
  <dcterms:created xsi:type="dcterms:W3CDTF">2019-05-04T12:27:41Z</dcterms:created>
  <dcterms:modified xsi:type="dcterms:W3CDTF">2021-10-30T00:40:37Z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D:\2019-SRIN-Works\SRIN Academy - DI\XGBoost Explained.pptx</vt:lpwstr>
  </property>
</Properties>
</file>